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7" r:id="rId11"/>
    <p:sldId id="274" r:id="rId12"/>
    <p:sldId id="276" r:id="rId13"/>
    <p:sldId id="278" r:id="rId14"/>
    <p:sldId id="279" r:id="rId15"/>
    <p:sldId id="280" r:id="rId16"/>
    <p:sldId id="284" r:id="rId17"/>
    <p:sldId id="281" r:id="rId18"/>
    <p:sldId id="282" r:id="rId19"/>
    <p:sldId id="283" r:id="rId20"/>
    <p:sldId id="285" r:id="rId21"/>
    <p:sldId id="286" r:id="rId22"/>
    <p:sldId id="288" r:id="rId23"/>
    <p:sldId id="290" r:id="rId24"/>
    <p:sldId id="291" r:id="rId25"/>
    <p:sldId id="289" r:id="rId26"/>
    <p:sldId id="266" r:id="rId27"/>
  </p:sldIdLst>
  <p:sldSz cx="9144000" cy="6858000" type="screen4x3"/>
  <p:notesSz cx="6735763" cy="9866313"/>
  <p:embeddedFontLst>
    <p:embeddedFont>
      <p:font typeface="メイリオ" pitchFamily="50" charset="-128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Arial Rounded MT Bold" pitchFamily="34" charset="0"/>
      <p:regular r:id="rId38"/>
    </p:embeddedFont>
    <p:embeddedFont>
      <p:font typeface="Lucida Console" pitchFamily="49" charset="0"/>
      <p:regular r:id="rId39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80000"/>
    <a:srgbClr val="FFF1D5"/>
    <a:srgbClr val="FFCC66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0" autoAdjust="0"/>
  </p:normalViewPr>
  <p:slideViewPr>
    <p:cSldViewPr>
      <p:cViewPr varScale="1">
        <p:scale>
          <a:sx n="72" d="100"/>
          <a:sy n="72" d="100"/>
        </p:scale>
        <p:origin x="-10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71F572-4BE7-4956-ABC7-481D5DA1D82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 altLang="ja-JP"/>
              <a:t>2008/09/20</a:t>
            </a:r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49D246-830A-4F87-BE82-EBB9DDC2939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ＭＳ Ｐゴシック" charset="-128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A92B82A-0537-4F9B-BC95-5A31D54E4BA5}" type="slidenum">
              <a:rPr kumimoji="0" lang="en-GB" altLang="ja-JP" sz="1200">
                <a:solidFill>
                  <a:srgbClr val="000000"/>
                </a:solidFill>
                <a:latin typeface="ＭＳ Ｐゴシック" charset="-128"/>
              </a:rPr>
              <a:pPr algn="r" defTabSz="449263">
                <a:buClr>
                  <a:srgbClr val="000000"/>
                </a:buClr>
                <a:buSzPct val="100000"/>
                <a:buFont typeface="ＭＳ Ｐゴシック" charset="-128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kumimoji="0" lang="en-GB" altLang="ja-JP" sz="120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defTabSz="449263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ＭＳ Ｐゴシック" charset="-128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F05B518-CCD9-4CF8-AE20-3FE62125BB7B}" type="slidenum">
              <a:rPr kumimoji="0" lang="en-GB" altLang="ja-JP" sz="1200">
                <a:solidFill>
                  <a:srgbClr val="000000"/>
                </a:solidFill>
                <a:latin typeface="ＭＳ Ｐゴシック" charset="-128"/>
              </a:rPr>
              <a:pPr algn="r" defTabSz="449263">
                <a:buClr>
                  <a:srgbClr val="000000"/>
                </a:buClr>
                <a:buSzPct val="100000"/>
                <a:buFont typeface="ＭＳ Ｐゴシック" charset="-128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kumimoji="0" lang="en-GB" altLang="ja-JP" sz="120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defTabSz="449263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ＭＳ Ｐゴシック" charset="-128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8FC02FC-C6C3-4AB0-9C56-FFF6A1644933}" type="slidenum">
              <a:rPr kumimoji="0" lang="en-GB" altLang="ja-JP" sz="1200">
                <a:solidFill>
                  <a:srgbClr val="000000"/>
                </a:solidFill>
                <a:latin typeface="ＭＳ Ｐゴシック" charset="-128"/>
              </a:rPr>
              <a:pPr algn="r" defTabSz="449263">
                <a:buClr>
                  <a:srgbClr val="000000"/>
                </a:buClr>
                <a:buSzPct val="100000"/>
                <a:buFont typeface="ＭＳ Ｐゴシック" charset="-128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kumimoji="0" lang="en-GB" altLang="ja-JP" sz="120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defTabSz="449263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ＭＳ Ｐゴシック" charset="-128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88BD912-2099-41BC-9C05-E53EFA5D1E4E}" type="slidenum">
              <a:rPr kumimoji="0" lang="en-GB" altLang="ja-JP" sz="1200">
                <a:solidFill>
                  <a:srgbClr val="000000"/>
                </a:solidFill>
                <a:latin typeface="ＭＳ Ｐゴシック" charset="-128"/>
              </a:rPr>
              <a:pPr algn="r" defTabSz="449263">
                <a:buClr>
                  <a:srgbClr val="000000"/>
                </a:buClr>
                <a:buSzPct val="100000"/>
                <a:buFont typeface="ＭＳ Ｐゴシック" charset="-128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</a:t>
            </a:fld>
            <a:endParaRPr kumimoji="0" lang="en-GB" altLang="ja-JP" sz="120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defTabSz="449263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ＭＳ Ｐゴシック" charset="-128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40690D8-DB66-4BBB-B106-8F4BDCFA9215}" type="slidenum">
              <a:rPr kumimoji="0" lang="en-GB" altLang="ja-JP" sz="1200">
                <a:solidFill>
                  <a:srgbClr val="000000"/>
                </a:solidFill>
                <a:latin typeface="ＭＳ Ｐゴシック" charset="-128"/>
              </a:rPr>
              <a:pPr algn="r" defTabSz="449263">
                <a:buClr>
                  <a:srgbClr val="000000"/>
                </a:buClr>
                <a:buSzPct val="100000"/>
                <a:buFont typeface="ＭＳ Ｐゴシック" charset="-128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kumimoji="0" lang="en-GB" altLang="ja-JP" sz="120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defTabSz="449263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286750" cy="7064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57188" y="1052513"/>
            <a:ext cx="8286750" cy="4948237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localnaka\Desktop\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357188" y="285750"/>
            <a:ext cx="82867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74638"/>
            <a:ext cx="8286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052513"/>
            <a:ext cx="8286750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  <a:ea typeface="ＭＳ Ｐゴシック" pitchFamily="50" charset="-128"/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  <a:ea typeface="ＭＳ Ｐゴシック" pitchFamily="50" charset="-128"/>
              </a:rPr>
              <a:t>同盟 名古屋勉強会 </a:t>
            </a:r>
            <a:r>
              <a:rPr kumimoji="0" lang="en-US" altLang="ja-JP" sz="2300" dirty="0">
                <a:solidFill>
                  <a:schemeClr val="tx2"/>
                </a:solidFill>
                <a:ea typeface="ＭＳ Ｐゴシック" pitchFamily="50" charset="-128"/>
              </a:rPr>
              <a:t>#</a:t>
            </a:r>
            <a:r>
              <a:rPr kumimoji="0" lang="en-US" altLang="ja-JP" sz="2300" dirty="0">
                <a:solidFill>
                  <a:schemeClr val="tx2"/>
                </a:solidFill>
                <a:ea typeface="ＭＳ Ｐゴシック" pitchFamily="50" charset="-128"/>
              </a:rPr>
              <a:t>09</a:t>
            </a:r>
            <a:endParaRPr kumimoji="0" lang="en-US" altLang="ja-JP" sz="230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pic>
        <p:nvPicPr>
          <p:cNvPr id="103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6164263"/>
            <a:ext cx="164306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+mj-lt"/>
          <a:ea typeface="メイリオ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charset="0"/>
          <a:ea typeface="メイリオ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charset="0"/>
          <a:ea typeface="メイリオ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charset="0"/>
          <a:ea typeface="メイリオ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charset="0"/>
          <a:ea typeface="メイリオ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メイリオ" pitchFamily="50" charset="-128"/>
          <a:ea typeface="メイリオ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メイリオ" pitchFamily="50" charset="-128"/>
          <a:ea typeface="メイリオ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メイリオ" pitchFamily="50" charset="-128"/>
          <a:ea typeface="メイリオ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uewatersoft.cocolog-nifty.com/blog/2009/05/1-1f16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luewatersoft.cocolog-nifty.com/blog/2009/05/2-8801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dd-net.jp/2009/08/tdd-9534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technet.com/shinhara/archive/2009/08/27/teched-japan-2009-lt-day-1.aspx" TargetMode="External"/><Relationship Id="rId4" Type="http://schemas.openxmlformats.org/officeDocument/2006/relationships/hyperlink" Target="http://blogs.technet.com/shinhara/archive/2009/08/26/teched-japan-2009-bof02.asp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3"/>
          <p:cNvSpPr>
            <a:spLocks noGrp="1"/>
          </p:cNvSpPr>
          <p:nvPr>
            <p:ph type="ctrTitle"/>
          </p:nvPr>
        </p:nvSpPr>
        <p:spPr>
          <a:xfrm>
            <a:off x="611188" y="1700213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メソッドの外部設計と</a:t>
            </a:r>
            <a:br>
              <a:rPr lang="ja-JP" altLang="en-US" sz="4000" smtClean="0"/>
            </a:br>
            <a:r>
              <a:rPr lang="ja-JP" altLang="en-US" sz="4000" smtClean="0"/>
              <a:t>テストファースト</a:t>
            </a:r>
          </a:p>
        </p:txBody>
      </p:sp>
      <p:sp>
        <p:nvSpPr>
          <p:cNvPr id="2051" name="サブタイトル 4"/>
          <p:cNvSpPr>
            <a:spLocks noGrp="1"/>
          </p:cNvSpPr>
          <p:nvPr>
            <p:ph type="subTitle" idx="1"/>
          </p:nvPr>
        </p:nvSpPr>
        <p:spPr>
          <a:xfrm>
            <a:off x="1547813" y="3644900"/>
            <a:ext cx="6400800" cy="792163"/>
          </a:xfrm>
        </p:spPr>
        <p:txBody>
          <a:bodyPr/>
          <a:lstStyle/>
          <a:p>
            <a:pPr eaLnBrk="1" hangingPunct="1"/>
            <a:r>
              <a:rPr lang="ja-JP" altLang="en-US" sz="2400" b="1" smtClean="0"/>
              <a:t>～ 上手く </a:t>
            </a:r>
            <a:r>
              <a:rPr lang="en-US" altLang="ja-JP" sz="2400" b="1" smtClean="0"/>
              <a:t>TDD </a:t>
            </a:r>
            <a:r>
              <a:rPr lang="ja-JP" altLang="en-US" sz="2400" b="1" smtClean="0"/>
              <a:t>するために ～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331913" y="5084763"/>
            <a:ext cx="64008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US" altLang="ja-JP" sz="2000">
                <a:solidFill>
                  <a:srgbClr val="1166BB"/>
                </a:solidFill>
                <a:latin typeface="Arial Rounded MT Bold" pitchFamily="34" charset="0"/>
                <a:ea typeface="メイリオ" pitchFamily="50" charset="-128"/>
              </a:rPr>
              <a:t>2009.9.12 biac</a:t>
            </a:r>
            <a:r>
              <a:rPr lang="en-US" altLang="ja-JP" sz="2800">
                <a:solidFill>
                  <a:srgbClr val="1166BB"/>
                </a:solidFill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2800">
                <a:solidFill>
                  <a:srgbClr val="1166BB"/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2000">
                <a:solidFill>
                  <a:srgbClr val="1166BB"/>
                </a:solidFill>
                <a:latin typeface="メイリオ" pitchFamily="50" charset="-128"/>
                <a:ea typeface="メイリオ" pitchFamily="50" charset="-128"/>
              </a:rPr>
              <a:t>http://www.tdd-net.jp/</a:t>
            </a:r>
            <a:r>
              <a:rPr lang="en-US" altLang="ja-JP" sz="1400">
                <a:solidFill>
                  <a:srgbClr val="1166BB"/>
                </a:solidFill>
                <a:latin typeface="Arial Rounded MT Bold" pitchFamily="34" charset="0"/>
                <a:ea typeface="メイリオ" pitchFamily="50" charset="-128"/>
              </a:rPr>
              <a:t/>
            </a:r>
            <a:br>
              <a:rPr lang="en-US" altLang="ja-JP" sz="1400">
                <a:solidFill>
                  <a:srgbClr val="1166BB"/>
                </a:solidFill>
                <a:latin typeface="Arial Rounded MT Bold" pitchFamily="34" charset="0"/>
                <a:ea typeface="メイリオ" pitchFamily="50" charset="-128"/>
              </a:rPr>
            </a:br>
            <a:r>
              <a:rPr lang="en-US" altLang="ja-JP" sz="700">
                <a:solidFill>
                  <a:srgbClr val="1166BB"/>
                </a:solidFill>
                <a:latin typeface="Arial Rounded MT Bold" pitchFamily="34" charset="0"/>
                <a:ea typeface="メイリオ" pitchFamily="50" charset="-128"/>
              </a:rPr>
              <a:t/>
            </a:r>
            <a:br>
              <a:rPr lang="en-US" altLang="ja-JP" sz="700">
                <a:solidFill>
                  <a:srgbClr val="1166BB"/>
                </a:solidFill>
                <a:latin typeface="Arial Rounded MT Bold" pitchFamily="34" charset="0"/>
                <a:ea typeface="メイリオ" pitchFamily="50" charset="-128"/>
              </a:rPr>
            </a:br>
            <a:endParaRPr lang="en-US" altLang="ja-JP" sz="700">
              <a:solidFill>
                <a:srgbClr val="1166BB"/>
              </a:solidFill>
              <a:latin typeface="Arial Rounded MT Bold" pitchFamily="34" charset="0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いいことずくめの </a:t>
            </a:r>
            <a:r>
              <a:rPr lang="en-US" altLang="ja-JP" smtClean="0"/>
              <a:t>TDD </a:t>
            </a:r>
            <a:r>
              <a:rPr lang="en-US" altLang="ja-JP" smtClean="0">
                <a:latin typeface="メイリオ"/>
              </a:rPr>
              <a:t>…</a:t>
            </a:r>
            <a:r>
              <a:rPr lang="ja-JP" altLang="en-US" smtClean="0"/>
              <a:t>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ja-JP" altLang="en-US" smtClean="0"/>
              <a:t/>
            </a:r>
            <a:br>
              <a:rPr lang="ja-JP" altLang="en-US" smtClean="0"/>
            </a:br>
            <a:r>
              <a:rPr lang="ja-JP" altLang="en-US" smtClean="0"/>
              <a:t/>
            </a:r>
            <a:br>
              <a:rPr lang="ja-JP" altLang="en-US" smtClean="0"/>
            </a:br>
            <a:r>
              <a:rPr lang="ja-JP" altLang="en-US" sz="7200" b="1" smtClean="0">
                <a:solidFill>
                  <a:srgbClr val="F80000"/>
                </a:solidFill>
              </a:rPr>
              <a:t>ところが </a:t>
            </a:r>
            <a:r>
              <a:rPr lang="en-US" altLang="ja-JP" sz="7200" b="1" smtClean="0">
                <a:solidFill>
                  <a:srgbClr val="F80000"/>
                </a:solidFill>
              </a:rPr>
              <a:t>!</a:t>
            </a:r>
            <a:r>
              <a:rPr lang="en-US" altLang="ja-JP" sz="7200" b="1" smtClean="0"/>
              <a:t/>
            </a:r>
            <a:br>
              <a:rPr lang="en-US" altLang="ja-JP" sz="7200" b="1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  <a:p>
            <a:pPr>
              <a:buFontTx/>
              <a:buNone/>
            </a:pPr>
            <a:r>
              <a:rPr lang="ja-JP" altLang="en-US" sz="2800" smtClean="0"/>
              <a:t>実際にやってみると</a:t>
            </a:r>
            <a:r>
              <a:rPr lang="en-US" altLang="ja-JP" sz="280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9CD5F4"/>
              </a:buClr>
              <a:buSzPct val="100000"/>
              <a:buFont typeface="メイリオ" pitchFamily="50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ja-JP" altLang="en-GB" sz="3600" b="1">
                <a:solidFill>
                  <a:srgbClr val="0099FF"/>
                </a:solidFill>
                <a:latin typeface="メイリオ" pitchFamily="50" charset="-128"/>
                <a:ea typeface="メイリオ" pitchFamily="50" charset="-128"/>
              </a:rPr>
              <a:t>ユニットテストを上手く書けない </a:t>
            </a:r>
            <a:r>
              <a:rPr kumimoji="0" lang="en-GB" altLang="ja-JP" sz="3600" b="1">
                <a:solidFill>
                  <a:srgbClr val="0099FF"/>
                </a:solidFill>
                <a:latin typeface="メイリオ" pitchFamily="50" charset="-128"/>
                <a:ea typeface="メイリオ" pitchFamily="50" charset="-128"/>
              </a:rPr>
              <a:t>!!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075613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defTabSz="449263">
              <a:spcBef>
                <a:spcPts val="800"/>
              </a:spcBef>
              <a:buClr>
                <a:srgbClr val="2A99EC"/>
              </a:buClr>
              <a:buSzPct val="100000"/>
              <a:buFont typeface="メイリオ" pitchFamily="50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なにを書けばいいか、わからない </a:t>
            </a: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!</a:t>
            </a:r>
            <a:br>
              <a:rPr kumimoji="0" lang="en-GB" altLang="ja-JP" sz="2800">
                <a:latin typeface="メイリオ" pitchFamily="50" charset="-128"/>
                <a:ea typeface="メイリオ" pitchFamily="50" charset="-128"/>
              </a:rPr>
            </a:br>
            <a:endParaRPr kumimoji="0" lang="en-GB" altLang="ja-JP" sz="2800">
              <a:latin typeface="メイリオ" pitchFamily="50" charset="-128"/>
              <a:ea typeface="メイリオ" pitchFamily="50" charset="-128"/>
            </a:endParaRPr>
          </a:p>
          <a:p>
            <a:pPr marL="341313" indent="-341313" defTabSz="449263">
              <a:spcBef>
                <a:spcPts val="800"/>
              </a:spcBef>
              <a:buClr>
                <a:srgbClr val="2A99EC"/>
              </a:buClr>
              <a:buSzPct val="100000"/>
              <a:buFont typeface="メイリオ" pitchFamily="50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テストケースが足りない </a:t>
            </a: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!</a:t>
            </a:r>
            <a:br>
              <a:rPr kumimoji="0" lang="en-GB" altLang="ja-JP" sz="2800">
                <a:latin typeface="メイリオ" pitchFamily="50" charset="-128"/>
                <a:ea typeface="メイリオ" pitchFamily="50" charset="-128"/>
              </a:rPr>
            </a:br>
            <a:endParaRPr kumimoji="0" lang="en-GB" altLang="ja-JP" sz="2800">
              <a:latin typeface="メイリオ" pitchFamily="50" charset="-128"/>
              <a:ea typeface="メイリオ" pitchFamily="50" charset="-128"/>
            </a:endParaRPr>
          </a:p>
          <a:p>
            <a:pPr marL="341313" indent="-341313" defTabSz="449263">
              <a:spcBef>
                <a:spcPts val="800"/>
              </a:spcBef>
              <a:buClr>
                <a:srgbClr val="2A99EC"/>
              </a:buClr>
              <a:buSzPct val="100000"/>
              <a:buFont typeface="メイリオ" pitchFamily="50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無駄なユニットテストを書いてしまう </a:t>
            </a: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!</a:t>
            </a:r>
            <a:br>
              <a:rPr kumimoji="0" lang="en-GB" altLang="ja-JP" sz="2800">
                <a:latin typeface="メイリオ" pitchFamily="50" charset="-128"/>
                <a:ea typeface="メイリオ" pitchFamily="50" charset="-128"/>
              </a:rPr>
            </a:br>
            <a:endParaRPr kumimoji="0" lang="en-GB" altLang="ja-JP" sz="2800">
              <a:latin typeface="メイリオ" pitchFamily="50" charset="-128"/>
              <a:ea typeface="メイリオ" pitchFamily="50" charset="-128"/>
            </a:endParaRPr>
          </a:p>
          <a:p>
            <a:pPr marL="341313" indent="-341313" defTabSz="449263">
              <a:spcBef>
                <a:spcPts val="800"/>
              </a:spcBef>
              <a:buClr>
                <a:srgbClr val="2A99EC"/>
              </a:buClr>
              <a:buSzPct val="100000"/>
              <a:buFont typeface="メイリオ" pitchFamily="50" charset="-12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⇒ </a:t>
            </a: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原因は </a:t>
            </a: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?</a:t>
            </a:r>
          </a:p>
          <a:p>
            <a:pPr marL="741363" lvl="1" indent="-284163" defTabSz="449263">
              <a:spcBef>
                <a:spcPts val="800"/>
              </a:spcBef>
              <a:buClr>
                <a:srgbClr val="9CD5F4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いろいろ聞いてみると、　どうやら</a:t>
            </a:r>
            <a:r>
              <a:rPr kumimoji="0" lang="en-GB" altLang="ja-JP" sz="2000">
                <a:latin typeface="メイリオ" pitchFamily="50" charset="-128"/>
                <a:ea typeface="メイリオ" pitchFamily="50" charset="-128"/>
              </a:rPr>
              <a:t>…</a:t>
            </a:r>
            <a:br>
              <a:rPr kumimoji="0" lang="en-GB" altLang="ja-JP" sz="2000">
                <a:latin typeface="メイリオ" pitchFamily="50" charset="-128"/>
                <a:ea typeface="メイリオ" pitchFamily="50" charset="-128"/>
              </a:rPr>
            </a:br>
            <a:r>
              <a:rPr kumimoji="0" lang="ja-JP" altLang="en-GB" sz="2800" b="1" u="sng">
                <a:latin typeface="メイリオ" pitchFamily="50" charset="-128"/>
                <a:ea typeface="メイリオ" pitchFamily="50" charset="-128"/>
              </a:rPr>
              <a:t>メソッドの外部設計が上手く出来ない </a:t>
            </a:r>
            <a:r>
              <a:rPr kumimoji="0" lang="en-GB" altLang="ja-JP" sz="2800" b="1" u="sng">
                <a:latin typeface="メイリオ" pitchFamily="50" charset="-128"/>
                <a:ea typeface="メイリオ" pitchFamily="50" charset="-128"/>
              </a:rPr>
              <a:t>!!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アジェンダ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TDD </a:t>
            </a:r>
            <a:r>
              <a:rPr lang="ja-JP" altLang="en-US" smtClean="0"/>
              <a:t>のおさらい と </a:t>
            </a:r>
            <a:r>
              <a:rPr lang="ja-JP" altLang="en-US" b="1" smtClean="0"/>
              <a:t>やってみると難しい</a:t>
            </a:r>
            <a:r>
              <a:rPr lang="ja-JP" altLang="en-US" smtClean="0"/>
              <a:t> ということ</a:t>
            </a:r>
            <a:br>
              <a:rPr lang="ja-JP" altLang="en-US" smtClean="0"/>
            </a:br>
            <a:endParaRPr lang="ja-JP" altLang="en-US" smtClean="0"/>
          </a:p>
          <a:p>
            <a:r>
              <a:rPr lang="ja-JP" altLang="en-US" b="1" smtClean="0"/>
              <a:t>メソッドの外部設計</a:t>
            </a:r>
            <a:r>
              <a:rPr lang="ja-JP" altLang="en-US" smtClean="0"/>
              <a:t>をやろう ということ</a:t>
            </a:r>
            <a:br>
              <a:rPr lang="ja-JP" altLang="en-US" smtClean="0"/>
            </a:br>
            <a:endParaRPr lang="ja-JP" altLang="en-US" smtClean="0"/>
          </a:p>
          <a:p>
            <a:r>
              <a:rPr lang="en-US" altLang="ja-JP" smtClean="0"/>
              <a:t>Visual Studio 2010 </a:t>
            </a:r>
            <a:r>
              <a:rPr lang="ja-JP" altLang="en-US" smtClean="0"/>
              <a:t>で </a:t>
            </a:r>
            <a:r>
              <a:rPr lang="en-US" altLang="ja-JP" b="1" smtClean="0"/>
              <a:t>TDD </a:t>
            </a:r>
            <a:r>
              <a:rPr lang="ja-JP" altLang="en-US" b="1" smtClean="0"/>
              <a:t>のための機能</a:t>
            </a:r>
            <a:r>
              <a:rPr lang="ja-JP" altLang="en-US" smtClean="0"/>
              <a:t>がさらに強化されている ということ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8313" y="2205038"/>
            <a:ext cx="8137525" cy="13684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3203575" y="836613"/>
            <a:ext cx="527367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メソッドの設計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外部設計 </a:t>
            </a:r>
            <a:r>
              <a:rPr lang="en-US" altLang="ja-JP" smtClean="0"/>
              <a:t>external design</a:t>
            </a:r>
            <a:br>
              <a:rPr lang="en-US" altLang="ja-JP" smtClean="0"/>
            </a:br>
            <a:r>
              <a:rPr lang="ja-JP" altLang="en-US" smtClean="0"/>
              <a:t>内部設計 </a:t>
            </a:r>
            <a:r>
              <a:rPr lang="en-US" altLang="ja-JP" smtClean="0"/>
              <a:t>internal design</a:t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  <a:p>
            <a:r>
              <a:rPr lang="ja-JP" altLang="en-US" smtClean="0"/>
              <a:t>メソッドの外部設計</a:t>
            </a:r>
          </a:p>
          <a:p>
            <a:pPr lvl="1"/>
            <a:r>
              <a:rPr lang="ja-JP" altLang="en-US" smtClean="0"/>
              <a:t>静的</a:t>
            </a:r>
            <a:r>
              <a:rPr lang="en-US" altLang="ja-JP" smtClean="0"/>
              <a:t>: </a:t>
            </a:r>
            <a:r>
              <a:rPr lang="ja-JP" altLang="en-US" smtClean="0"/>
              <a:t>シグネチャ </a:t>
            </a:r>
            <a:r>
              <a:rPr lang="en-US" altLang="ja-JP" smtClean="0"/>
              <a:t>(</a:t>
            </a:r>
            <a:r>
              <a:rPr lang="ja-JP" altLang="en-US" smtClean="0"/>
              <a:t>引数</a:t>
            </a:r>
            <a:r>
              <a:rPr lang="en-US" altLang="ja-JP" smtClean="0"/>
              <a:t>/</a:t>
            </a:r>
            <a:r>
              <a:rPr lang="ja-JP" altLang="en-US" smtClean="0"/>
              <a:t>返値</a:t>
            </a:r>
            <a:r>
              <a:rPr lang="en-US" altLang="ja-JP" smtClean="0"/>
              <a:t>)</a:t>
            </a:r>
          </a:p>
          <a:p>
            <a:pPr lvl="1"/>
            <a:r>
              <a:rPr lang="ja-JP" altLang="en-US" smtClean="0"/>
              <a:t>動的</a:t>
            </a:r>
            <a:r>
              <a:rPr lang="en-US" altLang="ja-JP" smtClean="0"/>
              <a:t>: </a:t>
            </a:r>
            <a:r>
              <a:rPr lang="ja-JP" altLang="en-US" smtClean="0"/>
              <a:t>ふるまい </a:t>
            </a:r>
            <a:r>
              <a:rPr lang="en-US" altLang="ja-JP" smtClean="0"/>
              <a:t>(</a:t>
            </a:r>
            <a:r>
              <a:rPr lang="ja-JP" altLang="en-US" smtClean="0"/>
              <a:t>入力</a:t>
            </a:r>
            <a:r>
              <a:rPr lang="en-US" altLang="ja-JP" smtClean="0"/>
              <a:t>/</a:t>
            </a:r>
            <a:r>
              <a:rPr lang="ja-JP" altLang="en-US" smtClean="0"/>
              <a:t>出力</a:t>
            </a:r>
            <a:r>
              <a:rPr lang="en-US" altLang="ja-JP" smtClean="0"/>
              <a:t>)</a:t>
            </a:r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6011863" y="4724400"/>
            <a:ext cx="288925" cy="865188"/>
          </a:xfrm>
          <a:prstGeom prst="rightBrace">
            <a:avLst>
              <a:gd name="adj1" fmla="val 24954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>
              <a:solidFill>
                <a:srgbClr val="0099FF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300788" y="4868863"/>
            <a:ext cx="244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>
                <a:solidFill>
                  <a:srgbClr val="0099FF"/>
                </a:solidFill>
              </a:rPr>
              <a:t>インターフェース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メソッドのふるまいを定義する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メソッドのふるまい </a:t>
            </a:r>
            <a:r>
              <a:rPr lang="en-US" altLang="ja-JP" smtClean="0"/>
              <a:t>(</a:t>
            </a:r>
            <a:r>
              <a:rPr lang="ja-JP" altLang="en-US" smtClean="0"/>
              <a:t>入出力</a:t>
            </a:r>
            <a:r>
              <a:rPr lang="en-US" altLang="ja-JP" smtClean="0"/>
              <a:t>) </a:t>
            </a:r>
            <a:r>
              <a:rPr lang="ja-JP" altLang="en-US" smtClean="0"/>
              <a:t>を定義するには、どうするか</a:t>
            </a:r>
            <a:r>
              <a:rPr lang="en-US" altLang="ja-JP" smtClean="0"/>
              <a:t>?</a:t>
            </a:r>
          </a:p>
          <a:p>
            <a:pPr lvl="1"/>
            <a:r>
              <a:rPr lang="ja-JP" altLang="en-US" smtClean="0"/>
              <a:t>メソッドのふるまいに対して</a:t>
            </a:r>
            <a:r>
              <a:rPr lang="ja-JP" altLang="en-US" b="1" smtClean="0"/>
              <a:t>影響を及ぼすもの</a:t>
            </a:r>
            <a:r>
              <a:rPr lang="ja-JP" altLang="en-US" smtClean="0"/>
              <a:t> </a:t>
            </a:r>
            <a:r>
              <a:rPr lang="en-US" altLang="ja-JP" smtClean="0"/>
              <a:t>(</a:t>
            </a:r>
            <a:r>
              <a:rPr lang="ja-JP" altLang="en-US" smtClean="0"/>
              <a:t>入力</a:t>
            </a:r>
            <a:r>
              <a:rPr lang="en-US" altLang="ja-JP" smtClean="0"/>
              <a:t>) </a:t>
            </a:r>
            <a:r>
              <a:rPr lang="ja-JP" altLang="en-US" smtClean="0"/>
              <a:t>をすべて見つけ出す。</a:t>
            </a:r>
            <a:br>
              <a:rPr lang="ja-JP" altLang="en-US" smtClean="0"/>
            </a:br>
            <a:r>
              <a:rPr lang="ja-JP" altLang="en-US" sz="2000" smtClean="0"/>
              <a:t>引数、メンバー変数、中から呼び出したメソッドの返値</a:t>
            </a:r>
            <a:r>
              <a:rPr lang="en-US" altLang="ja-JP" sz="2000" smtClean="0"/>
              <a:t>… etc.</a:t>
            </a:r>
          </a:p>
          <a:p>
            <a:pPr lvl="1"/>
            <a:r>
              <a:rPr lang="ja-JP" altLang="en-US" smtClean="0"/>
              <a:t>メソッドのふるまいによって</a:t>
            </a:r>
            <a:r>
              <a:rPr lang="ja-JP" altLang="en-US" b="1" smtClean="0"/>
              <a:t>影響を受けるもの</a:t>
            </a:r>
            <a:r>
              <a:rPr lang="ja-JP" altLang="en-US" smtClean="0"/>
              <a:t> </a:t>
            </a:r>
            <a:r>
              <a:rPr lang="en-US" altLang="ja-JP" smtClean="0"/>
              <a:t>(</a:t>
            </a:r>
            <a:r>
              <a:rPr lang="ja-JP" altLang="en-US" smtClean="0"/>
              <a:t>出力</a:t>
            </a:r>
            <a:r>
              <a:rPr lang="en-US" altLang="ja-JP" smtClean="0"/>
              <a:t>) </a:t>
            </a:r>
            <a:r>
              <a:rPr lang="ja-JP" altLang="en-US" smtClean="0"/>
              <a:t>をすべて見つけ出す。</a:t>
            </a:r>
            <a:br>
              <a:rPr lang="ja-JP" altLang="en-US" smtClean="0"/>
            </a:br>
            <a:r>
              <a:rPr lang="ja-JP" altLang="en-US" sz="2000" smtClean="0"/>
              <a:t>返値、メンバー変数、呼び出したメソッドで影響されるもの</a:t>
            </a:r>
            <a:r>
              <a:rPr lang="en-US" altLang="ja-JP" sz="2000" smtClean="0"/>
              <a:t>…</a:t>
            </a:r>
          </a:p>
          <a:p>
            <a:pPr lvl="1"/>
            <a:r>
              <a:rPr lang="ja-JP" altLang="en-US" smtClean="0"/>
              <a:t>入出力の</a:t>
            </a:r>
            <a:r>
              <a:rPr lang="ja-JP" altLang="en-US" b="1" smtClean="0"/>
              <a:t>組み合わせパターンをすべて</a:t>
            </a:r>
            <a:r>
              <a:rPr lang="ja-JP" altLang="en-US" smtClean="0"/>
              <a:t>定義する。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外部設計の例 ～ 単純なメソッド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1</a:t>
            </a:r>
            <a:r>
              <a:rPr lang="ja-JP" altLang="en-US" smtClean="0"/>
              <a:t>入力 </a:t>
            </a:r>
            <a:r>
              <a:rPr lang="en-US" altLang="ja-JP" smtClean="0"/>
              <a:t>– 1</a:t>
            </a:r>
            <a:r>
              <a:rPr lang="ja-JP" altLang="en-US" smtClean="0"/>
              <a:t>出力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4427538" y="908050"/>
            <a:ext cx="4113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71550" y="2276475"/>
            <a:ext cx="4321175" cy="1073150"/>
          </a:xfrm>
          <a:prstGeom prst="rect">
            <a:avLst/>
          </a:prstGeom>
          <a:gradFill rotWithShape="1">
            <a:gsLst>
              <a:gs pos="0">
                <a:srgbClr val="CCFFCC">
                  <a:alpha val="70000"/>
                </a:srgbClr>
              </a:gs>
              <a:gs pos="50000">
                <a:schemeClr val="bg1">
                  <a:alpha val="50000"/>
                </a:schemeClr>
              </a:gs>
              <a:gs pos="100000">
                <a:srgbClr val="CCFFCC">
                  <a:alpha val="70000"/>
                </a:srgbClr>
              </a:gs>
            </a:gsLst>
            <a:lin ang="5400000" scaled="1"/>
          </a:gradFill>
          <a:ln w="19050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string BuildMessage(string targetName) </a:t>
            </a:r>
            <a:endParaRPr lang="ja-JP" altLang="en-US"/>
          </a:p>
          <a:p>
            <a:pPr>
              <a:spcBef>
                <a:spcPct val="50000"/>
              </a:spcBef>
            </a:pPr>
            <a:r>
              <a:rPr lang="ja-JP" altLang="en-US"/>
              <a:t>文字列 </a:t>
            </a:r>
            <a:r>
              <a:rPr lang="en-US" altLang="ja-JP"/>
              <a:t>{foo} </a:t>
            </a:r>
            <a:r>
              <a:rPr lang="ja-JP" altLang="en-US"/>
              <a:t>から、 </a:t>
            </a:r>
            <a:r>
              <a:rPr lang="en-US" altLang="ja-JP"/>
              <a:t>“Hello, {foo} !” </a:t>
            </a:r>
            <a:r>
              <a:rPr lang="ja-JP" altLang="en-US"/>
              <a:t>という文字列を作リ出す。</a:t>
            </a:r>
          </a:p>
        </p:txBody>
      </p:sp>
      <p:graphicFrame>
        <p:nvGraphicFramePr>
          <p:cNvPr id="38012" name="Group 124"/>
          <p:cNvGraphicFramePr>
            <a:graphicFrameLocks noGrp="1"/>
          </p:cNvGraphicFramePr>
          <p:nvPr/>
        </p:nvGraphicFramePr>
        <p:xfrm>
          <a:off x="971550" y="3357563"/>
          <a:ext cx="7056438" cy="2105025"/>
        </p:xfrm>
        <a:graphic>
          <a:graphicData uri="http://schemas.openxmlformats.org/drawingml/2006/table">
            <a:tbl>
              <a:tblPr/>
              <a:tblGrid>
                <a:gridCol w="3529013"/>
                <a:gridCol w="3527425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入力</a:t>
                      </a: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/>
                      </a:r>
                      <a:b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</a:b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string targetName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出力</a:t>
                      </a: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/>
                      </a:r>
                      <a:b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</a:b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返値 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string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null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(NullReferenceException)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"" (</a:t>
                      </a: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空文字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"Hello !!"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"{foo}" (1</a:t>
                      </a: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文字以上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"Hello, {foo} !"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03350" y="5516563"/>
            <a:ext cx="7596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>
                <a:solidFill>
                  <a:schemeClr val="hlink"/>
                </a:solidFill>
                <a:hlinkClick r:id="rId3"/>
              </a:rPr>
              <a:t>http://bluewatersoft.cocolog-nifty.com/blog/2009/05/1-1f16.html</a:t>
            </a:r>
            <a:endParaRPr lang="ja-JP" alt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ユニットテストとして書き下す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入出力表の各行が、ひとつのテスト</a:t>
            </a:r>
            <a:br>
              <a:rPr lang="ja-JP" altLang="en-US" smtClean="0"/>
            </a:br>
            <a:endParaRPr lang="ja-JP" altLang="en-US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8208962" cy="44926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>
                <a:latin typeface="Lucida Console" pitchFamily="49" charset="0"/>
              </a:rPr>
              <a:t>[TestMethod]</a:t>
            </a:r>
          </a:p>
          <a:p>
            <a:r>
              <a:rPr lang="en-US" altLang="ja-JP" sz="1600">
                <a:latin typeface="Lucida Console" pitchFamily="49" charset="0"/>
              </a:rPr>
              <a:t>[ExpectedException(typeof(NullReferenceException))]</a:t>
            </a:r>
          </a:p>
          <a:p>
            <a:r>
              <a:rPr lang="en-US" altLang="ja-JP" sz="1600">
                <a:latin typeface="Lucida Console" pitchFamily="49" charset="0"/>
              </a:rPr>
              <a:t>public void BuildMessageTest_</a:t>
            </a:r>
            <a:r>
              <a:rPr lang="en-US" altLang="ja-JP" sz="1600" b="1">
                <a:latin typeface="Lucida Console" pitchFamily="49" charset="0"/>
              </a:rPr>
              <a:t>null</a:t>
            </a:r>
            <a:r>
              <a:rPr lang="ja-JP" altLang="en-US" sz="1600" b="1">
                <a:latin typeface="Lucida Console" pitchFamily="49" charset="0"/>
                <a:ea typeface="ＭＳ ゴシック" pitchFamily="49" charset="-128"/>
              </a:rPr>
              <a:t>を渡す</a:t>
            </a:r>
            <a:r>
              <a:rPr lang="en-US" altLang="ja-JP" sz="1600">
                <a:latin typeface="Lucida Console" pitchFamily="49" charset="0"/>
              </a:rPr>
              <a:t>() {</a:t>
            </a:r>
          </a:p>
          <a:p>
            <a:r>
              <a:rPr lang="en-US" altLang="ja-JP" sz="1600">
                <a:latin typeface="Lucida Console" pitchFamily="49" charset="0"/>
              </a:rPr>
              <a:t>  Greeter g = new Greeter();</a:t>
            </a:r>
          </a:p>
          <a:p>
            <a:r>
              <a:rPr lang="en-US" altLang="ja-JP" sz="1600">
                <a:latin typeface="Lucida Console" pitchFamily="49" charset="0"/>
              </a:rPr>
              <a:t>  string dummyResult = g.</a:t>
            </a:r>
            <a:r>
              <a:rPr lang="en-US" altLang="ja-JP" sz="1600" b="1">
                <a:latin typeface="Lucida Console" pitchFamily="49" charset="0"/>
              </a:rPr>
              <a:t>BuildMessage((string)null)</a:t>
            </a:r>
            <a:r>
              <a:rPr lang="en-US" altLang="ja-JP" sz="1600">
                <a:latin typeface="Lucida Console" pitchFamily="49" charset="0"/>
              </a:rPr>
              <a:t>;</a:t>
            </a:r>
          </a:p>
          <a:p>
            <a:r>
              <a:rPr lang="en-US" altLang="ja-JP" sz="1600">
                <a:latin typeface="Lucida Console" pitchFamily="49" charset="0"/>
              </a:rPr>
              <a:t>  Assert.Fail("</a:t>
            </a:r>
            <a:r>
              <a:rPr lang="ja-JP" altLang="en-US" sz="1600">
                <a:latin typeface="Lucida Console" pitchFamily="49" charset="0"/>
                <a:ea typeface="ＭＳ ゴシック" pitchFamily="49" charset="-128"/>
              </a:rPr>
              <a:t>期待した例外が発生しませんでした。</a:t>
            </a:r>
            <a:r>
              <a:rPr lang="en-US" altLang="ja-JP" sz="1600">
                <a:latin typeface="Lucida Console" pitchFamily="49" charset="0"/>
              </a:rPr>
              <a:t>");</a:t>
            </a:r>
          </a:p>
          <a:p>
            <a:r>
              <a:rPr lang="en-US" altLang="ja-JP" sz="1600">
                <a:latin typeface="Lucida Console" pitchFamily="49" charset="0"/>
              </a:rPr>
              <a:t>}</a:t>
            </a:r>
          </a:p>
          <a:p>
            <a:endParaRPr lang="en-US" altLang="ja-JP" sz="800">
              <a:latin typeface="Lucida Console" pitchFamily="49" charset="0"/>
            </a:endParaRPr>
          </a:p>
          <a:p>
            <a:r>
              <a:rPr lang="en-US" altLang="ja-JP" sz="1600">
                <a:latin typeface="Lucida Console" pitchFamily="49" charset="0"/>
              </a:rPr>
              <a:t>[TestMethod]</a:t>
            </a:r>
          </a:p>
          <a:p>
            <a:r>
              <a:rPr lang="en-US" altLang="ja-JP" sz="1600">
                <a:latin typeface="Lucida Console" pitchFamily="49" charset="0"/>
              </a:rPr>
              <a:t>public void BuildMessageTest_</a:t>
            </a:r>
            <a:r>
              <a:rPr lang="ja-JP" altLang="en-US" sz="1600" b="1">
                <a:latin typeface="Lucida Console" pitchFamily="49" charset="0"/>
                <a:ea typeface="ＭＳ ゴシック" pitchFamily="49" charset="-128"/>
              </a:rPr>
              <a:t>空文字を渡す</a:t>
            </a:r>
            <a:r>
              <a:rPr lang="en-US" altLang="ja-JP" sz="1600">
                <a:latin typeface="Lucida Console" pitchFamily="49" charset="0"/>
              </a:rPr>
              <a:t>() {</a:t>
            </a:r>
          </a:p>
          <a:p>
            <a:r>
              <a:rPr lang="en-US" altLang="ja-JP" sz="1600">
                <a:latin typeface="Lucida Console" pitchFamily="49" charset="0"/>
              </a:rPr>
              <a:t>  Greeter g = new Greeter();</a:t>
            </a:r>
          </a:p>
          <a:p>
            <a:r>
              <a:rPr lang="en-US" altLang="ja-JP" sz="1600">
                <a:latin typeface="Lucida Console" pitchFamily="49" charset="0"/>
              </a:rPr>
              <a:t>  Assert.AreEqual("Hello !!", g.</a:t>
            </a:r>
            <a:r>
              <a:rPr lang="en-US" altLang="ja-JP" sz="1600" b="1">
                <a:latin typeface="Lucida Console" pitchFamily="49" charset="0"/>
              </a:rPr>
              <a:t>BuildMessage(string.Empty)</a:t>
            </a:r>
            <a:r>
              <a:rPr lang="en-US" altLang="ja-JP" sz="1600">
                <a:latin typeface="Lucida Console" pitchFamily="49" charset="0"/>
              </a:rPr>
              <a:t>);</a:t>
            </a:r>
          </a:p>
          <a:p>
            <a:r>
              <a:rPr lang="en-US" altLang="ja-JP" sz="1600">
                <a:latin typeface="Lucida Console" pitchFamily="49" charset="0"/>
              </a:rPr>
              <a:t>}</a:t>
            </a:r>
          </a:p>
          <a:p>
            <a:endParaRPr lang="en-US" altLang="ja-JP" sz="800">
              <a:latin typeface="Lucida Console" pitchFamily="49" charset="0"/>
            </a:endParaRPr>
          </a:p>
          <a:p>
            <a:r>
              <a:rPr lang="en-US" altLang="ja-JP" sz="1600">
                <a:latin typeface="Lucida Console" pitchFamily="49" charset="0"/>
              </a:rPr>
              <a:t>[TestMethod]</a:t>
            </a:r>
          </a:p>
          <a:p>
            <a:r>
              <a:rPr lang="en-US" altLang="ja-JP" sz="1600">
                <a:latin typeface="Lucida Console" pitchFamily="49" charset="0"/>
              </a:rPr>
              <a:t>public void BuildMessageTest_</a:t>
            </a:r>
            <a:r>
              <a:rPr lang="en-US" altLang="ja-JP" sz="1600" b="1">
                <a:latin typeface="Lucida Console" pitchFamily="49" charset="0"/>
              </a:rPr>
              <a:t>1</a:t>
            </a:r>
            <a:r>
              <a:rPr lang="ja-JP" altLang="en-US" sz="1600" b="1">
                <a:latin typeface="Lucida Console" pitchFamily="49" charset="0"/>
                <a:ea typeface="ＭＳ ゴシック" pitchFamily="49" charset="-128"/>
              </a:rPr>
              <a:t>文字以上の文字列を渡す</a:t>
            </a:r>
            <a:r>
              <a:rPr lang="en-US" altLang="ja-JP" sz="1600">
                <a:latin typeface="Lucida Console" pitchFamily="49" charset="0"/>
              </a:rPr>
              <a:t>() {</a:t>
            </a:r>
          </a:p>
          <a:p>
            <a:r>
              <a:rPr lang="en-US" altLang="ja-JP" sz="1600">
                <a:latin typeface="Lucida Console" pitchFamily="49" charset="0"/>
              </a:rPr>
              <a:t>  Greeter g = new Greeter();</a:t>
            </a:r>
          </a:p>
          <a:p>
            <a:r>
              <a:rPr lang="en-US" altLang="ja-JP" sz="1600">
                <a:latin typeface="Lucida Console" pitchFamily="49" charset="0"/>
              </a:rPr>
              <a:t>  Assert.AreEqual("Hello, NoMan !", g.</a:t>
            </a:r>
            <a:r>
              <a:rPr lang="en-US" altLang="ja-JP" sz="1600" b="1">
                <a:latin typeface="Lucida Console" pitchFamily="49" charset="0"/>
              </a:rPr>
              <a:t>BuildMessage("NoMan")</a:t>
            </a:r>
            <a:r>
              <a:rPr lang="en-US" altLang="ja-JP" sz="1600">
                <a:latin typeface="Lucida Console" pitchFamily="49" charset="0"/>
              </a:rPr>
              <a:t>);</a:t>
            </a:r>
            <a:br>
              <a:rPr lang="en-US" altLang="ja-JP" sz="1600">
                <a:latin typeface="Lucida Console" pitchFamily="49" charset="0"/>
              </a:rPr>
            </a:br>
            <a:r>
              <a:rPr lang="en-US" altLang="ja-JP" sz="160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外部設計の例 ～ 複雑な入出力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656431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外部設計の例 ～ 複雑な入出力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/>
            </a:r>
            <a:br>
              <a:rPr lang="ja-JP" altLang="en-US" smtClean="0"/>
            </a:br>
            <a:r>
              <a:rPr lang="ja-JP" altLang="en-US" smtClean="0"/>
              <a:t/>
            </a:r>
            <a:br>
              <a:rPr lang="ja-JP" altLang="en-US" smtClean="0"/>
            </a:br>
            <a:r>
              <a:rPr lang="ja-JP" altLang="en-US" sz="3600" smtClean="0"/>
              <a:t/>
            </a:r>
            <a:br>
              <a:rPr lang="ja-JP" altLang="en-US" sz="3600" smtClean="0"/>
            </a:br>
            <a:r>
              <a:rPr lang="ja-JP" altLang="en-US" sz="1600" smtClean="0"/>
              <a:t/>
            </a:r>
            <a:br>
              <a:rPr lang="ja-JP" altLang="en-US" sz="1600" smtClean="0"/>
            </a:br>
            <a:r>
              <a:rPr lang="ja-JP" altLang="en-US" smtClean="0"/>
              <a:t/>
            </a:r>
            <a:br>
              <a:rPr lang="ja-JP" altLang="en-US" smtClean="0"/>
            </a:br>
            <a:endParaRPr lang="ja-JP" altLang="en-US" smtClean="0"/>
          </a:p>
          <a:p>
            <a:r>
              <a:rPr lang="ja-JP" altLang="en-US" sz="2400" smtClean="0"/>
              <a:t>入力 ～ </a:t>
            </a:r>
            <a:r>
              <a:rPr lang="ja-JP" altLang="en-US" sz="2400" u="sng" smtClean="0"/>
              <a:t>引数 </a:t>
            </a:r>
            <a:r>
              <a:rPr lang="en-US" altLang="ja-JP" sz="2400" u="sng" smtClean="0"/>
              <a:t>targetName</a:t>
            </a:r>
            <a:r>
              <a:rPr lang="en-US" altLang="ja-JP" sz="2400" smtClean="0"/>
              <a:t> </a:t>
            </a:r>
            <a:r>
              <a:rPr lang="ja-JP" altLang="en-US" sz="2400" smtClean="0"/>
              <a:t>と、</a:t>
            </a:r>
            <a:r>
              <a:rPr lang="ja-JP" altLang="en-US" sz="2400" u="sng" smtClean="0"/>
              <a:t>システム時刻</a:t>
            </a:r>
            <a:r>
              <a:rPr lang="ja-JP" altLang="en-US" sz="2400" smtClean="0"/>
              <a:t/>
            </a:r>
            <a:br>
              <a:rPr lang="ja-JP" altLang="en-US" sz="2400" smtClean="0"/>
            </a:br>
            <a:r>
              <a:rPr lang="ja-JP" altLang="en-US" sz="2400" smtClean="0"/>
              <a:t>                 </a:t>
            </a:r>
            <a:r>
              <a:rPr lang="en-US" altLang="ja-JP" sz="2400" smtClean="0">
                <a:solidFill>
                  <a:srgbClr val="0099FF"/>
                </a:solidFill>
              </a:rPr>
              <a:t>3</a:t>
            </a:r>
            <a:r>
              <a:rPr lang="ja-JP" altLang="en-US" sz="2400" smtClean="0">
                <a:solidFill>
                  <a:srgbClr val="0099FF"/>
                </a:solidFill>
              </a:rPr>
              <a:t>パターン  </a:t>
            </a:r>
            <a:r>
              <a:rPr lang="en-US" altLang="ja-JP" sz="2400" smtClean="0">
                <a:solidFill>
                  <a:srgbClr val="0099FF"/>
                </a:solidFill>
              </a:rPr>
              <a:t>×  6</a:t>
            </a:r>
            <a:r>
              <a:rPr lang="ja-JP" altLang="en-US" sz="2400" smtClean="0">
                <a:solidFill>
                  <a:srgbClr val="0099FF"/>
                </a:solidFill>
              </a:rPr>
              <a:t>パターン  </a:t>
            </a:r>
            <a:r>
              <a:rPr lang="en-US" altLang="ja-JP" sz="2400" smtClean="0">
                <a:solidFill>
                  <a:srgbClr val="0099FF"/>
                </a:solidFill>
              </a:rPr>
              <a:t>⇒ 18</a:t>
            </a:r>
            <a:r>
              <a:rPr lang="ja-JP" altLang="en-US" sz="2400" smtClean="0">
                <a:solidFill>
                  <a:srgbClr val="0099FF"/>
                </a:solidFill>
              </a:rPr>
              <a:t>パターン</a:t>
            </a:r>
            <a:r>
              <a:rPr lang="en-US" altLang="ja-JP" sz="2400" smtClean="0">
                <a:solidFill>
                  <a:srgbClr val="0099FF"/>
                </a:solidFill>
              </a:rPr>
              <a:t>?</a:t>
            </a:r>
          </a:p>
          <a:p>
            <a:r>
              <a:rPr lang="ja-JP" altLang="en-US" sz="2400" smtClean="0"/>
              <a:t>出力 ～ </a:t>
            </a:r>
            <a:r>
              <a:rPr lang="en-US" altLang="ja-JP" sz="2400" smtClean="0"/>
              <a:t>string </a:t>
            </a:r>
            <a:r>
              <a:rPr lang="ja-JP" altLang="en-US" sz="2400" smtClean="0"/>
              <a:t>の返値と、 メンバー変数 </a:t>
            </a:r>
            <a:r>
              <a:rPr lang="en-US" altLang="ja-JP" sz="2400" smtClean="0"/>
              <a:t>AmPm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7056437" cy="2582862"/>
          </a:xfrm>
          <a:prstGeom prst="rect">
            <a:avLst/>
          </a:prstGeom>
          <a:gradFill rotWithShape="1">
            <a:gsLst>
              <a:gs pos="0">
                <a:srgbClr val="CCFFCC">
                  <a:alpha val="70000"/>
                </a:srgbClr>
              </a:gs>
              <a:gs pos="50000">
                <a:schemeClr val="bg1">
                  <a:alpha val="50000"/>
                </a:schemeClr>
              </a:gs>
              <a:gs pos="100000">
                <a:srgbClr val="CCFFCC">
                  <a:alpha val="70000"/>
                </a:srgbClr>
              </a:gs>
            </a:gsLst>
            <a:lin ang="5400000" scaled="1"/>
          </a:gradFill>
          <a:ln w="19050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string BuildMessageAndSetAmPm(string targetName)</a:t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・ 文字列 </a:t>
            </a:r>
            <a:r>
              <a:rPr lang="en-US" altLang="ja-JP"/>
              <a:t>{foo} </a:t>
            </a:r>
            <a:r>
              <a:rPr lang="ja-JP" altLang="en-US"/>
              <a:t>から、 </a:t>
            </a:r>
            <a:r>
              <a:rPr lang="en-US" altLang="ja-JP"/>
              <a:t>“Hello, {foo} !” </a:t>
            </a:r>
            <a:r>
              <a:rPr lang="ja-JP" altLang="en-US"/>
              <a:t>という文字列を作リ出す。 </a:t>
            </a:r>
            <a:br>
              <a:rPr lang="ja-JP" altLang="en-US"/>
            </a:br>
            <a:r>
              <a:rPr lang="ja-JP" altLang="en-US"/>
              <a:t>・ また、 メンバ変数 </a:t>
            </a:r>
            <a:r>
              <a:rPr lang="en-US" altLang="ja-JP"/>
              <a:t>AmPm </a:t>
            </a:r>
            <a:r>
              <a:rPr lang="ja-JP" altLang="en-US"/>
              <a:t>に午前</a:t>
            </a:r>
            <a:r>
              <a:rPr lang="en-US" altLang="ja-JP"/>
              <a:t>/</a:t>
            </a:r>
            <a:r>
              <a:rPr lang="ja-JP" altLang="en-US"/>
              <a:t>午後の区別を書き込む。</a:t>
            </a:r>
            <a:br>
              <a:rPr lang="ja-JP" altLang="en-US"/>
            </a:br>
            <a:r>
              <a:rPr lang="ja-JP" altLang="en-US"/>
              <a:t/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ただし、 </a:t>
            </a:r>
            <a:r>
              <a:rPr lang="en-US" altLang="ja-JP"/>
              <a:t>targetName</a:t>
            </a:r>
            <a:r>
              <a:rPr lang="ja-JP" altLang="en-US"/>
              <a:t> が空文字のときは </a:t>
            </a:r>
            <a:r>
              <a:rPr lang="en-US" altLang="ja-JP"/>
              <a:t>“Hello !!” </a:t>
            </a:r>
            <a:r>
              <a:rPr lang="ja-JP" altLang="en-US"/>
              <a:t>を返す。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ただし、 </a:t>
            </a:r>
            <a:r>
              <a:rPr lang="en-US" altLang="ja-JP"/>
              <a:t>"Hello" </a:t>
            </a:r>
            <a:r>
              <a:rPr lang="ja-JP" altLang="en-US"/>
              <a:t>の部分は、 朝 </a:t>
            </a:r>
            <a:r>
              <a:rPr lang="en-US" altLang="ja-JP"/>
              <a:t>(5</a:t>
            </a:r>
            <a:r>
              <a:rPr lang="ja-JP" altLang="en-US"/>
              <a:t>時～</a:t>
            </a:r>
            <a:r>
              <a:rPr lang="en-US" altLang="ja-JP"/>
              <a:t>10</a:t>
            </a:r>
            <a:r>
              <a:rPr lang="ja-JP" altLang="en-US"/>
              <a:t>時</a:t>
            </a:r>
            <a:r>
              <a:rPr lang="en-US" altLang="ja-JP"/>
              <a:t>) </a:t>
            </a:r>
            <a:r>
              <a:rPr lang="ja-JP" altLang="en-US"/>
              <a:t>は </a:t>
            </a:r>
            <a:r>
              <a:rPr lang="en-US" altLang="ja-JP"/>
              <a:t>"Good morning"</a:t>
            </a:r>
            <a:r>
              <a:rPr lang="ja-JP" altLang="en-US"/>
              <a:t>、 昼 </a:t>
            </a:r>
            <a:r>
              <a:rPr lang="en-US" altLang="ja-JP"/>
              <a:t>(10</a:t>
            </a:r>
            <a:r>
              <a:rPr lang="ja-JP" altLang="en-US"/>
              <a:t>時～</a:t>
            </a:r>
            <a:r>
              <a:rPr lang="en-US" altLang="ja-JP"/>
              <a:t>18</a:t>
            </a:r>
            <a:r>
              <a:rPr lang="ja-JP" altLang="en-US"/>
              <a:t>時</a:t>
            </a:r>
            <a:r>
              <a:rPr lang="en-US" altLang="ja-JP"/>
              <a:t>) </a:t>
            </a:r>
            <a:r>
              <a:rPr lang="ja-JP" altLang="en-US"/>
              <a:t>は </a:t>
            </a:r>
            <a:r>
              <a:rPr lang="en-US" altLang="ja-JP"/>
              <a:t>"Hello"</a:t>
            </a:r>
            <a:r>
              <a:rPr lang="ja-JP" altLang="en-US"/>
              <a:t>、 夕方 </a:t>
            </a:r>
            <a:r>
              <a:rPr lang="en-US" altLang="ja-JP"/>
              <a:t>(18</a:t>
            </a:r>
            <a:r>
              <a:rPr lang="ja-JP" altLang="en-US"/>
              <a:t>時～</a:t>
            </a:r>
            <a:r>
              <a:rPr lang="en-US" altLang="ja-JP"/>
              <a:t>20</a:t>
            </a:r>
            <a:r>
              <a:rPr lang="ja-JP" altLang="en-US"/>
              <a:t>時</a:t>
            </a:r>
            <a:r>
              <a:rPr lang="en-US" altLang="ja-JP"/>
              <a:t>) </a:t>
            </a:r>
            <a:r>
              <a:rPr lang="ja-JP" altLang="en-US"/>
              <a:t>は </a:t>
            </a:r>
            <a:r>
              <a:rPr lang="en-US" altLang="ja-JP"/>
              <a:t>"Good evening"</a:t>
            </a:r>
            <a:r>
              <a:rPr lang="ja-JP" altLang="en-US"/>
              <a:t>、 それ以降は </a:t>
            </a:r>
            <a:r>
              <a:rPr lang="en-US" altLang="ja-JP"/>
              <a:t>"Good night" </a:t>
            </a:r>
            <a:r>
              <a:rPr lang="ja-JP" altLang="en-US"/>
              <a:t>とする。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403350" y="5516563"/>
            <a:ext cx="7596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>
                <a:hlinkClick r:id="rId2"/>
              </a:rPr>
              <a:t>http://bluewatersoft.cocolog-nifty.com/blog/2009/05/2-8801.html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外部設計の例 ～ 複雑な入出力</a:t>
            </a:r>
          </a:p>
        </p:txBody>
      </p:sp>
      <p:graphicFrame>
        <p:nvGraphicFramePr>
          <p:cNvPr id="41545" name="Group 585"/>
          <p:cNvGraphicFramePr>
            <a:graphicFrameLocks noGrp="1"/>
          </p:cNvGraphicFramePr>
          <p:nvPr>
            <p:ph type="tbl" idx="1"/>
          </p:nvPr>
        </p:nvGraphicFramePr>
        <p:xfrm>
          <a:off x="323850" y="836613"/>
          <a:ext cx="8286750" cy="5210175"/>
        </p:xfrm>
        <a:graphic>
          <a:graphicData uri="http://schemas.openxmlformats.org/drawingml/2006/table">
            <a:tbl>
              <a:tblPr/>
              <a:tblGrid>
                <a:gridCol w="2071688"/>
                <a:gridCol w="2071687"/>
                <a:gridCol w="1760538"/>
                <a:gridCol w="2382837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入力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出力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string targetName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システム時刻 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t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メンバ変数 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AmPm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返値 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string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null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0:00 &lt;= t &lt; 12:00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午前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(NullReferenceException)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null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12:00 &lt;= t &lt; 24:00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(NullReferenceException)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"" (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空文字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0:00 &lt;= t &lt; 5:00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午前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"Good night !!"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"" (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空文字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5:00 &lt;= t &lt; 10:00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午前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"Good morning !!"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"" (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空文字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10:00 &lt;= t &lt; 12:00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午前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"Hello !!"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"" (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空文字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12:00 &lt;= t &lt; 18:00 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"Hello !!"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"" (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空文字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18:00 &lt;= t &lt; 20:00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"Good evening !!"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"" (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空文字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20:00 &lt;= t &lt; 24:00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"Good night !!"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"{foo}" (1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文字以上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0:00 &lt;= t &lt; 5:00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午前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"Good night, {foo} !"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"{foo}" (1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文字以上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5:00 &lt;= t &lt; 10:00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午前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"Good morning, {foo} !"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"{foo}" (1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文字以上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10:00 &lt;= t &lt; 12:00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午前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"Hello, {foo} !"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"{foo}" (1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文字以上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12:00 &lt;= t &lt; 18:00 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"Hello, {foo} !"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"{foo}" (1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文字以上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18:00 &lt;= t &lt; 20:00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"Good evening, {foo} !"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"{foo}" (1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文字以上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20:00 &lt;= t &lt; 24:00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"Good night, {foo} !"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 idx="4294967295"/>
          </p:nvPr>
        </p:nvSpPr>
        <p:spPr>
          <a:xfrm>
            <a:off x="323850" y="404813"/>
            <a:ext cx="8286750" cy="706437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自己紹介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山本 康彦 </a:t>
            </a:r>
            <a:r>
              <a:rPr lang="en-US" altLang="ja-JP" sz="2800" smtClean="0"/>
              <a:t>( </a:t>
            </a:r>
            <a:r>
              <a:rPr lang="en-US" altLang="ja-JP" sz="2800" b="1" smtClean="0"/>
              <a:t>biac</a:t>
            </a:r>
            <a:r>
              <a:rPr lang="en-US" altLang="ja-JP" sz="2800" smtClean="0"/>
              <a:t> )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いまだにプログラムを書きたがる </a:t>
            </a:r>
            <a:r>
              <a:rPr lang="en-US" altLang="ja-JP" sz="2400" smtClean="0"/>
              <a:t>52</a:t>
            </a:r>
            <a:r>
              <a:rPr lang="ja-JP" altLang="en-US" sz="2400" smtClean="0"/>
              <a:t>歳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smtClean="0"/>
              <a:t>http://bluewatersoft.cocolog-nifty.com/</a:t>
            </a:r>
            <a:br>
              <a:rPr lang="en-US" altLang="ja-JP" sz="1800" smtClean="0"/>
            </a:br>
            <a:r>
              <a:rPr lang="en-US" altLang="ja-JP" sz="1500" smtClean="0"/>
              <a:t>※ </a:t>
            </a:r>
            <a:r>
              <a:rPr lang="ja-JP" altLang="en-US" sz="1500" smtClean="0"/>
              <a:t>ハンドルで ぐぐってもらえば見つかる </a:t>
            </a:r>
            <a:r>
              <a:rPr lang="en-US" altLang="ja-JP" sz="1500" smtClean="0"/>
              <a:t>(</a:t>
            </a:r>
            <a:r>
              <a:rPr lang="zh-TW" altLang="en-US" sz="1500" smtClean="0"/>
              <a:t>経済産業諮問委員会 </a:t>
            </a:r>
            <a:r>
              <a:rPr lang="ja-JP" altLang="en-US" sz="1500" smtClean="0"/>
              <a:t>じゃないほう </a:t>
            </a:r>
            <a:r>
              <a:rPr lang="en-US" altLang="ja-JP" sz="1500" smtClean="0"/>
              <a:t>)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endParaRPr lang="ja-JP" altLang="en-US" sz="190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名古屋のとある </a:t>
            </a:r>
            <a:r>
              <a:rPr lang="en-US" altLang="ja-JP" sz="2800" smtClean="0"/>
              <a:t>ISV </a:t>
            </a:r>
            <a:r>
              <a:rPr lang="ja-JP" altLang="en-US" sz="2800" smtClean="0"/>
              <a:t>勤務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この春まで、 </a:t>
            </a:r>
            <a:r>
              <a:rPr lang="en-US" altLang="ja-JP" sz="2400" smtClean="0"/>
              <a:t>WPF </a:t>
            </a:r>
            <a:r>
              <a:rPr lang="ja-JP" altLang="en-US" sz="2400" smtClean="0"/>
              <a:t>を使った業務アプリケーションの開発プロジェクトで品質保証を担当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/>
              <a:t>MFS Agile </a:t>
            </a:r>
            <a:r>
              <a:rPr lang="ja-JP" altLang="en-US" sz="2400" smtClean="0"/>
              <a:t>を部分的に実施してみた</a:t>
            </a:r>
            <a:r>
              <a:rPr lang="en-US" altLang="ja-JP" sz="2400" smtClean="0"/>
              <a:t/>
            </a:r>
            <a:br>
              <a:rPr lang="en-US" altLang="ja-JP" sz="2400" smtClean="0"/>
            </a:br>
            <a:endParaRPr lang="ja-JP" altLang="en-US" sz="170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b="1" smtClean="0"/>
              <a:t>もとは機械の設計屋さん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ものごとの見方・考え方が、きっとズレてる</a:t>
            </a:r>
            <a:endParaRPr lang="en-US" altLang="ja-JP" sz="2400" smtClean="0"/>
          </a:p>
          <a:p>
            <a:pPr lvl="1" eaLnBrk="1" hangingPunct="1">
              <a:lnSpc>
                <a:spcPct val="90000"/>
              </a:lnSpc>
            </a:pPr>
            <a:endParaRPr lang="ja-JP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組み合わせの爆発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前の例でも </a:t>
            </a:r>
            <a:r>
              <a:rPr lang="en-US" altLang="ja-JP" smtClean="0"/>
              <a:t>14</a:t>
            </a:r>
            <a:r>
              <a:rPr lang="ja-JP" altLang="en-US" smtClean="0"/>
              <a:t>通りになった</a:t>
            </a:r>
            <a:br>
              <a:rPr lang="ja-JP" altLang="en-US" smtClean="0"/>
            </a:br>
            <a:r>
              <a:rPr lang="en-US" altLang="ja-JP" smtClean="0"/>
              <a:t>⇒ </a:t>
            </a:r>
            <a:r>
              <a:rPr lang="ja-JP" altLang="en-US" smtClean="0"/>
              <a:t>入力がもっと増えたらどうなる</a:t>
            </a:r>
            <a:r>
              <a:rPr lang="en-US" altLang="ja-JP" smtClean="0"/>
              <a:t>?</a:t>
            </a:r>
            <a:br>
              <a:rPr lang="en-US" altLang="ja-JP" smtClean="0"/>
            </a:br>
            <a:r>
              <a:rPr lang="en-US" altLang="ja-JP" smtClean="0"/>
              <a:t>    </a:t>
            </a:r>
            <a:r>
              <a:rPr lang="ja-JP" altLang="en-US" b="1" smtClean="0">
                <a:solidFill>
                  <a:srgbClr val="F80000"/>
                </a:solidFill>
              </a:rPr>
              <a:t>テストケース数の爆発</a:t>
            </a:r>
            <a:r>
              <a:rPr lang="en-US" altLang="ja-JP" b="1" smtClean="0">
                <a:solidFill>
                  <a:srgbClr val="F80000"/>
                </a:solidFill>
              </a:rPr>
              <a:t>!!</a:t>
            </a: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  <a:p>
            <a:r>
              <a:rPr lang="ja-JP" altLang="en-US" smtClean="0"/>
              <a:t>対処は</a:t>
            </a:r>
            <a:r>
              <a:rPr lang="en-US" altLang="ja-JP" smtClean="0"/>
              <a:t>?</a:t>
            </a:r>
            <a:br>
              <a:rPr lang="en-US" altLang="ja-JP" smtClean="0"/>
            </a:br>
            <a:r>
              <a:rPr lang="en-US" altLang="ja-JP" smtClean="0"/>
              <a:t>⇒ </a:t>
            </a:r>
            <a:r>
              <a:rPr lang="ja-JP" altLang="en-US" smtClean="0"/>
              <a:t>メソッドを分割する</a:t>
            </a:r>
            <a:br>
              <a:rPr lang="ja-JP" altLang="en-US" smtClean="0"/>
            </a:br>
            <a:r>
              <a:rPr lang="ja-JP" altLang="en-US" smtClean="0"/>
              <a:t/>
            </a:r>
            <a:br>
              <a:rPr lang="ja-JP" altLang="en-US" smtClean="0"/>
            </a:br>
            <a:r>
              <a:rPr lang="ja-JP" altLang="en-US" sz="2000" smtClean="0"/>
              <a:t>例えば、「時刻を渡すと、メンバー変数 </a:t>
            </a:r>
            <a:r>
              <a:rPr lang="en-US" altLang="ja-JP" sz="2000" smtClean="0"/>
              <a:t>AmPm </a:t>
            </a:r>
            <a:r>
              <a:rPr lang="ja-JP" altLang="en-US" sz="2000" smtClean="0"/>
              <a:t>に午前</a:t>
            </a:r>
            <a:r>
              <a:rPr lang="en-US" altLang="ja-JP" sz="2000" smtClean="0"/>
              <a:t>/</a:t>
            </a:r>
            <a:r>
              <a:rPr lang="ja-JP" altLang="en-US" sz="2000" smtClean="0"/>
              <a:t>午後をセットする」メソッド </a:t>
            </a:r>
            <a:r>
              <a:rPr lang="en-US" altLang="ja-JP" sz="2000" smtClean="0"/>
              <a:t>SetAmPm() </a:t>
            </a:r>
            <a:r>
              <a:rPr lang="ja-JP" altLang="en-US" sz="2000" smtClean="0"/>
              <a:t>を切り出したら</a:t>
            </a:r>
            <a:r>
              <a:rPr lang="en-US" altLang="ja-JP" sz="2000" smtClean="0"/>
              <a:t>?</a:t>
            </a:r>
            <a:br>
              <a:rPr lang="en-US" altLang="ja-JP" sz="2000" smtClean="0"/>
            </a:br>
            <a:r>
              <a:rPr lang="ja-JP" altLang="en-US" sz="2000" smtClean="0"/>
              <a:t>例えば、「時刻を渡すと、挨拶 </a:t>
            </a:r>
            <a:r>
              <a:rPr lang="en-US" altLang="ja-JP" sz="2000" smtClean="0"/>
              <a:t>(“Hello” </a:t>
            </a:r>
            <a:r>
              <a:rPr lang="ja-JP" altLang="en-US" sz="2000" smtClean="0"/>
              <a:t>とか </a:t>
            </a:r>
            <a:r>
              <a:rPr lang="en-US" altLang="ja-JP" sz="2000" smtClean="0"/>
              <a:t>“Good morning” </a:t>
            </a:r>
            <a:r>
              <a:rPr lang="ja-JP" altLang="en-US" sz="2000" smtClean="0"/>
              <a:t>とか</a:t>
            </a:r>
            <a:r>
              <a:rPr lang="en-US" altLang="ja-JP" sz="2000" smtClean="0"/>
              <a:t>) </a:t>
            </a:r>
            <a:r>
              <a:rPr lang="ja-JP" altLang="en-US" sz="2000" smtClean="0"/>
              <a:t>を返してくれる」メソッドを切り出したら</a:t>
            </a:r>
            <a:r>
              <a:rPr lang="en-US" altLang="ja-JP" sz="20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メソッド分割で、組み合わせ爆発を防ぐ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800" smtClean="0"/>
              <a:t>string </a:t>
            </a:r>
            <a:r>
              <a:rPr lang="en-US" altLang="ja-JP" sz="1800" b="1" smtClean="0"/>
              <a:t>GetGreet</a:t>
            </a:r>
            <a:r>
              <a:rPr lang="en-US" altLang="ja-JP" sz="1800" smtClean="0"/>
              <a:t>(DateTime t)</a:t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endParaRPr lang="en-US" altLang="ja-JP" sz="1800" smtClean="0"/>
          </a:p>
          <a:p>
            <a:r>
              <a:rPr lang="en-US" altLang="ja-JP" sz="1800" smtClean="0"/>
              <a:t>void </a:t>
            </a:r>
            <a:r>
              <a:rPr lang="en-US" altLang="ja-JP" sz="1800" b="1" smtClean="0"/>
              <a:t>SetAmPm</a:t>
            </a:r>
            <a:r>
              <a:rPr lang="en-US" altLang="ja-JP" sz="1800" smtClean="0"/>
              <a:t>(DateTime t)</a:t>
            </a:r>
            <a:endParaRPr lang="ja-JP" altLang="en-US" sz="1800" smtClean="0"/>
          </a:p>
        </p:txBody>
      </p:sp>
      <p:graphicFrame>
        <p:nvGraphicFramePr>
          <p:cNvPr id="45103" name="Group 47"/>
          <p:cNvGraphicFramePr>
            <a:graphicFrameLocks noGrp="1"/>
          </p:cNvGraphicFramePr>
          <p:nvPr/>
        </p:nvGraphicFramePr>
        <p:xfrm>
          <a:off x="900113" y="1484313"/>
          <a:ext cx="7056437" cy="2357437"/>
        </p:xfrm>
        <a:graphic>
          <a:graphicData uri="http://schemas.openxmlformats.org/drawingml/2006/table">
            <a:tbl>
              <a:tblPr/>
              <a:tblGrid>
                <a:gridCol w="3529012"/>
                <a:gridCol w="3527425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入力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/>
                      </a:r>
                      <a:b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</a:b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DateTime t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出力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/>
                      </a:r>
                      <a:b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</a:b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返値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string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0:00 &lt;= t &lt; 5:00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"Good night"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5:00 &lt;= t &lt; 10:00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"Good morning"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10:00 &lt;= t &lt; 18:00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"Hello"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18:00 &lt;= t &lt; 20:00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"Good evening"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20:00 &lt;= t &lt; 24:00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"Good night"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5127" name="Group 71"/>
          <p:cNvGraphicFramePr>
            <a:graphicFrameLocks noGrp="1"/>
          </p:cNvGraphicFramePr>
          <p:nvPr/>
        </p:nvGraphicFramePr>
        <p:xfrm>
          <a:off x="900113" y="4508500"/>
          <a:ext cx="7056437" cy="1290638"/>
        </p:xfrm>
        <a:graphic>
          <a:graphicData uri="http://schemas.openxmlformats.org/drawingml/2006/table">
            <a:tbl>
              <a:tblPr/>
              <a:tblGrid>
                <a:gridCol w="3529012"/>
                <a:gridCol w="3527425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入力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/>
                      </a:r>
                      <a:b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</a:b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DateTime t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出力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/>
                      </a:r>
                      <a:b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</a:b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メンバー変数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AmPm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0:00 &lt;= t &lt;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12</a:t>
                      </a:r>
                      <a:r>
                        <a:rPr kumimoji="1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:00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午前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12</a:t>
                      </a:r>
                      <a:r>
                        <a:rPr kumimoji="1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:00 &lt;= t &lt;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24</a:t>
                      </a:r>
                      <a:r>
                        <a:rPr kumimoji="1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:00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午後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800" smtClean="0"/>
              <a:t>string </a:t>
            </a:r>
            <a:r>
              <a:rPr lang="en-US" altLang="ja-JP" sz="1800" b="1" smtClean="0"/>
              <a:t>BuildMessageAndSetAmPm</a:t>
            </a:r>
            <a:r>
              <a:rPr lang="en-US" altLang="ja-JP" sz="1800" smtClean="0"/>
              <a:t>(string targetName)</a:t>
            </a:r>
          </a:p>
          <a:p>
            <a:endParaRPr lang="ja-JP" altLang="en-US" sz="1800" smtClean="0"/>
          </a:p>
          <a:p>
            <a:endParaRPr lang="ja-JP" altLang="en-US" sz="1800" smtClean="0"/>
          </a:p>
          <a:p>
            <a:endParaRPr lang="ja-JP" altLang="en-US" sz="1800" smtClean="0"/>
          </a:p>
          <a:p>
            <a:endParaRPr lang="ja-JP" altLang="en-US" sz="1800" smtClean="0"/>
          </a:p>
          <a:p>
            <a:endParaRPr lang="ja-JP" altLang="en-US" sz="1800" smtClean="0"/>
          </a:p>
          <a:p>
            <a:endParaRPr lang="ja-JP" altLang="en-US" sz="1800" smtClean="0"/>
          </a:p>
          <a:p>
            <a:endParaRPr lang="ja-JP" altLang="en-US" sz="1800" smtClean="0"/>
          </a:p>
          <a:p>
            <a:endParaRPr lang="ja-JP" altLang="en-US" sz="1800" smtClean="0"/>
          </a:p>
          <a:p>
            <a:endParaRPr lang="ja-JP" altLang="en-US" sz="1800" smtClean="0"/>
          </a:p>
          <a:p>
            <a:endParaRPr lang="ja-JP" altLang="en-US" sz="1800" smtClean="0"/>
          </a:p>
          <a:p>
            <a:r>
              <a:rPr lang="ja-JP" altLang="en-US" sz="2400" smtClean="0"/>
              <a:t>元は </a:t>
            </a:r>
            <a:r>
              <a:rPr lang="en-US" altLang="ja-JP" sz="2400" smtClean="0"/>
              <a:t>14</a:t>
            </a:r>
            <a:r>
              <a:rPr lang="ja-JP" altLang="en-US" sz="2400" smtClean="0"/>
              <a:t>パターン </a:t>
            </a:r>
            <a:r>
              <a:rPr lang="en-US" altLang="ja-JP" sz="2400" smtClean="0"/>
              <a:t>⇒ </a:t>
            </a:r>
            <a:r>
              <a:rPr lang="ja-JP" altLang="en-US" sz="2400" smtClean="0"/>
              <a:t>トータルで </a:t>
            </a:r>
            <a:r>
              <a:rPr lang="en-US" altLang="ja-JP" sz="2400" smtClean="0"/>
              <a:t>10</a:t>
            </a:r>
            <a:r>
              <a:rPr lang="ja-JP" altLang="en-US" sz="2400" smtClean="0"/>
              <a:t>パターン、 個々の表は </a:t>
            </a:r>
            <a:r>
              <a:rPr lang="en-US" altLang="ja-JP" sz="2400" smtClean="0"/>
              <a:t>2</a:t>
            </a:r>
            <a:r>
              <a:rPr lang="ja-JP" altLang="en-US" sz="2400" smtClean="0"/>
              <a:t>～</a:t>
            </a:r>
            <a:r>
              <a:rPr lang="en-US" altLang="ja-JP" sz="2400" smtClean="0"/>
              <a:t>5</a:t>
            </a:r>
            <a:r>
              <a:rPr lang="ja-JP" altLang="en-US" sz="2400" smtClean="0"/>
              <a:t>パターンに減らすことができた。</a:t>
            </a:r>
          </a:p>
        </p:txBody>
      </p:sp>
      <p:graphicFrame>
        <p:nvGraphicFramePr>
          <p:cNvPr id="47161" name="Group 57"/>
          <p:cNvGraphicFramePr>
            <a:graphicFrameLocks noGrp="1"/>
          </p:cNvGraphicFramePr>
          <p:nvPr/>
        </p:nvGraphicFramePr>
        <p:xfrm>
          <a:off x="323850" y="1484313"/>
          <a:ext cx="8286750" cy="2678112"/>
        </p:xfrm>
        <a:graphic>
          <a:graphicData uri="http://schemas.openxmlformats.org/drawingml/2006/table">
            <a:tbl>
              <a:tblPr/>
              <a:tblGrid>
                <a:gridCol w="2016125"/>
                <a:gridCol w="2127250"/>
                <a:gridCol w="1400175"/>
                <a:gridCol w="2743200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入力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出力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string targetName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GetGreet(DateTime.Now) 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の返値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メンバ変数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AmPm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返値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string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null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"{bar}" (1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文字以上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SetAmPm() 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呼び出し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(NullReferenceException)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"" (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空文字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"{bar}" (1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文字以上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SetAmPm() 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呼び出し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"{bar} !!"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"{foo}" </a:t>
                      </a:r>
                      <a:b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</a:b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 (1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文字以上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"{bar}" (1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文字以上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)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SetAmPm() 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呼び出し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"{bar}, {foo} !"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50000">
                          <a:srgbClr val="FFF1D5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メソッドの外部設計をしよう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テストファーストに慣れるまでは、ふるまいを定義する入出力表を書こう</a:t>
            </a:r>
            <a:br>
              <a:rPr lang="ja-JP" altLang="en-US" smtClean="0"/>
            </a:br>
            <a:endParaRPr lang="ja-JP" altLang="en-US" smtClean="0"/>
          </a:p>
          <a:p>
            <a:r>
              <a:rPr lang="ja-JP" altLang="en-US" smtClean="0"/>
              <a:t>慣れてきたら、表を書かなくてもテストコードを書けるようになる</a:t>
            </a:r>
            <a:br>
              <a:rPr lang="ja-JP" altLang="en-US" smtClean="0"/>
            </a:br>
            <a:endParaRPr lang="ja-JP" altLang="en-US" smtClean="0"/>
          </a:p>
          <a:p>
            <a:r>
              <a:rPr lang="ja-JP" altLang="en-US" smtClean="0"/>
              <a:t>さらに慣れてきたら、「</a:t>
            </a:r>
            <a:r>
              <a:rPr lang="en-US" altLang="ja-JP" smtClean="0"/>
              <a:t>TDD </a:t>
            </a:r>
            <a:r>
              <a:rPr lang="ja-JP" altLang="en-US" smtClean="0"/>
              <a:t>三原則」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TDD </a:t>
            </a:r>
            <a:r>
              <a:rPr lang="ja-JP" altLang="en-US" smtClean="0"/>
              <a:t>三原則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Robert C. Martin (UncleBob)</a:t>
            </a:r>
          </a:p>
          <a:p>
            <a:pPr lvl="1"/>
            <a:r>
              <a:rPr lang="en-US" altLang="ja-JP" smtClean="0"/>
              <a:t>1. </a:t>
            </a:r>
            <a:r>
              <a:rPr lang="ja-JP" altLang="en-US" smtClean="0"/>
              <a:t>失敗するユニットテストを成功させるためにしか、プロダクトコードを書いてはならない。</a:t>
            </a:r>
          </a:p>
          <a:p>
            <a:pPr lvl="1"/>
            <a:r>
              <a:rPr lang="en-US" altLang="ja-JP" smtClean="0"/>
              <a:t>2. </a:t>
            </a:r>
            <a:r>
              <a:rPr lang="ja-JP" altLang="en-US" smtClean="0"/>
              <a:t>失敗させるためにしか、ユニットテストを書いてはならない。コンパイルエラーは失敗に数える。</a:t>
            </a:r>
          </a:p>
          <a:p>
            <a:pPr lvl="1"/>
            <a:r>
              <a:rPr lang="en-US" altLang="ja-JP" smtClean="0"/>
              <a:t>3. </a:t>
            </a:r>
            <a:r>
              <a:rPr lang="ja-JP" altLang="en-US" smtClean="0"/>
              <a:t>ユニットテストを</a:t>
            </a:r>
            <a:r>
              <a:rPr lang="en-US" altLang="ja-JP" smtClean="0"/>
              <a:t>1</a:t>
            </a:r>
            <a:r>
              <a:rPr lang="ja-JP" altLang="en-US" smtClean="0"/>
              <a:t>つだけ成功させる以上に、プロダクトコードを書いてはならない。</a:t>
            </a:r>
            <a:r>
              <a:rPr lang="ja-JP" altLang="en-US" sz="2400" smtClean="0"/>
              <a:t> </a:t>
            </a:r>
            <a:endParaRPr lang="en-US" altLang="ja-JP" sz="24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348038" y="5516563"/>
            <a:ext cx="565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>
                <a:hlinkClick r:id="rId2"/>
              </a:rPr>
              <a:t>http://www.tdd-net.jp/2009/08/tdd-9534.html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アジェンダ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TDD </a:t>
            </a:r>
            <a:r>
              <a:rPr lang="ja-JP" altLang="en-US" smtClean="0"/>
              <a:t>のおさらい と </a:t>
            </a:r>
            <a:r>
              <a:rPr lang="ja-JP" altLang="en-US" b="1" smtClean="0"/>
              <a:t>やってみると難しい</a:t>
            </a:r>
            <a:r>
              <a:rPr lang="ja-JP" altLang="en-US" smtClean="0"/>
              <a:t> ということ</a:t>
            </a:r>
            <a:br>
              <a:rPr lang="ja-JP" altLang="en-US" smtClean="0"/>
            </a:br>
            <a:endParaRPr lang="ja-JP" altLang="en-US" smtClean="0"/>
          </a:p>
          <a:p>
            <a:r>
              <a:rPr lang="ja-JP" altLang="en-US" b="1" smtClean="0"/>
              <a:t>メソッドの外部設計</a:t>
            </a:r>
            <a:r>
              <a:rPr lang="ja-JP" altLang="en-US" smtClean="0"/>
              <a:t>をやろう ということ</a:t>
            </a:r>
            <a:br>
              <a:rPr lang="ja-JP" altLang="en-US" smtClean="0"/>
            </a:br>
            <a:endParaRPr lang="ja-JP" altLang="en-US" smtClean="0"/>
          </a:p>
          <a:p>
            <a:r>
              <a:rPr lang="en-US" altLang="ja-JP" smtClean="0"/>
              <a:t>Visual Studio 2010 </a:t>
            </a:r>
            <a:r>
              <a:rPr lang="ja-JP" altLang="en-US" smtClean="0"/>
              <a:t>で </a:t>
            </a:r>
            <a:r>
              <a:rPr lang="en-US" altLang="ja-JP" b="1" smtClean="0"/>
              <a:t>TDD </a:t>
            </a:r>
            <a:r>
              <a:rPr lang="ja-JP" altLang="en-US" b="1" smtClean="0"/>
              <a:t>のための機能</a:t>
            </a:r>
            <a:r>
              <a:rPr lang="ja-JP" altLang="en-US" smtClean="0"/>
              <a:t>がさらに強化されている ということ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68313" y="3500438"/>
            <a:ext cx="8137525" cy="13684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VS2010 </a:t>
            </a:r>
            <a:r>
              <a:rPr lang="ja-JP" altLang="en-US" smtClean="0"/>
              <a:t>の </a:t>
            </a:r>
            <a:r>
              <a:rPr lang="en-US" altLang="ja-JP" smtClean="0"/>
              <a:t>TDD </a:t>
            </a:r>
            <a:r>
              <a:rPr lang="ja-JP" altLang="en-US" smtClean="0"/>
              <a:t>向け新機能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88" y="1052513"/>
            <a:ext cx="8329612" cy="5073650"/>
          </a:xfrm>
        </p:spPr>
        <p:txBody>
          <a:bodyPr/>
          <a:lstStyle/>
          <a:p>
            <a:pPr eaLnBrk="1" hangingPunct="1"/>
            <a:r>
              <a:rPr lang="ja-JP" altLang="en-US" smtClean="0"/>
              <a:t>クラスやメソッドのスケルトンを自動生成</a:t>
            </a:r>
            <a:br>
              <a:rPr lang="ja-JP" altLang="en-US" smtClean="0"/>
            </a:br>
            <a:r>
              <a:rPr lang="en-US" altLang="ja-JP" sz="2000" smtClean="0"/>
              <a:t>"generate from usage" </a:t>
            </a:r>
            <a:r>
              <a:rPr lang="ja-JP" altLang="en-US" sz="2000" smtClean="0"/>
              <a:t/>
            </a:r>
            <a:br>
              <a:rPr lang="ja-JP" altLang="en-US" sz="2000" smtClean="0"/>
            </a:br>
            <a:endParaRPr lang="ja-JP" altLang="en-US" sz="1000" smtClean="0"/>
          </a:p>
          <a:p>
            <a:pPr eaLnBrk="1" hangingPunct="1"/>
            <a:r>
              <a:rPr lang="en-US" altLang="ja-JP" smtClean="0"/>
              <a:t>GUI </a:t>
            </a:r>
            <a:r>
              <a:rPr lang="ja-JP" altLang="en-US" smtClean="0"/>
              <a:t>の自動テスト</a:t>
            </a:r>
            <a:br>
              <a:rPr lang="ja-JP" altLang="en-US" smtClean="0"/>
            </a:br>
            <a:r>
              <a:rPr lang="en-US" altLang="ja-JP" sz="2000" smtClean="0"/>
              <a:t>“Coded UI Test”</a:t>
            </a:r>
            <a:br>
              <a:rPr lang="en-US" altLang="ja-JP" sz="2000" smtClean="0"/>
            </a:br>
            <a:endParaRPr lang="ja-JP" altLang="en-US" sz="1000" smtClean="0"/>
          </a:p>
          <a:p>
            <a:pPr eaLnBrk="1" hangingPunct="1"/>
            <a:r>
              <a:rPr lang="en-US" altLang="ja-JP" sz="2800" smtClean="0"/>
              <a:t>(</a:t>
            </a:r>
            <a:r>
              <a:rPr lang="ja-JP" altLang="en-US" sz="2800" smtClean="0"/>
              <a:t>おまけ</a:t>
            </a:r>
            <a:r>
              <a:rPr lang="en-US" altLang="ja-JP" sz="2800" smtClean="0"/>
              <a:t>) Quick Search </a:t>
            </a:r>
            <a:r>
              <a:rPr lang="ja-JP" altLang="en-US" sz="2800" smtClean="0"/>
              <a:t>の </a:t>
            </a:r>
            <a:r>
              <a:rPr lang="en-US" altLang="ja-JP" sz="2800" smtClean="0"/>
              <a:t>camel-case match</a:t>
            </a:r>
            <a:r>
              <a:rPr lang="en-US" altLang="ja-JP" smtClean="0"/>
              <a:t> </a:t>
            </a:r>
            <a:br>
              <a:rPr lang="en-US" altLang="ja-JP" smtClean="0"/>
            </a:br>
            <a:endParaRPr lang="en-US" altLang="ja-JP" sz="1000" smtClean="0"/>
          </a:p>
          <a:p>
            <a:pPr eaLnBrk="1" hangingPunct="1"/>
            <a:r>
              <a:rPr lang="en-US" altLang="ja-JP" smtClean="0"/>
              <a:t>TFS</a:t>
            </a:r>
            <a:r>
              <a:rPr lang="en-US" altLang="ja-JP" sz="2800" smtClean="0"/>
              <a:t> (</a:t>
            </a:r>
            <a:r>
              <a:rPr lang="ja-JP" altLang="en-US" sz="2800" smtClean="0"/>
              <a:t>未確認</a:t>
            </a:r>
            <a:r>
              <a:rPr lang="en-US" altLang="ja-JP" sz="2800" smtClean="0"/>
              <a:t>)</a:t>
            </a:r>
          </a:p>
          <a:p>
            <a:pPr lvl="1" eaLnBrk="1" hangingPunct="1"/>
            <a:r>
              <a:rPr lang="en-US" altLang="ja-JP" sz="2000" smtClean="0"/>
              <a:t>“Test Lab Manger”</a:t>
            </a:r>
          </a:p>
          <a:p>
            <a:pPr lvl="1" eaLnBrk="1" hangingPunct="1"/>
            <a:r>
              <a:rPr lang="ja-JP" altLang="en-US" sz="2000" smtClean="0"/>
              <a:t>テスト影響分析 </a:t>
            </a:r>
            <a:r>
              <a:rPr lang="en-US" altLang="ja-JP" sz="2000" smtClean="0"/>
              <a:t>“Test Impact View”</a:t>
            </a:r>
          </a:p>
          <a:p>
            <a:pPr lvl="1"/>
            <a:r>
              <a:rPr lang="en-US" altLang="ja-JP" sz="2000" smtClean="0"/>
              <a:t>“Gated Check-in” (</a:t>
            </a:r>
            <a:r>
              <a:rPr lang="ja-JP" altLang="en-US" sz="2000" smtClean="0"/>
              <a:t>チェックインされるとビルド処理が作動</a:t>
            </a:r>
            <a:r>
              <a:rPr lang="en-US" altLang="ja-JP" sz="2000" smtClean="0"/>
              <a:t>)</a:t>
            </a:r>
          </a:p>
          <a:p>
            <a:pPr lvl="1"/>
            <a:r>
              <a:rPr lang="ja-JP" altLang="en-US" sz="2000" smtClean="0"/>
              <a:t>ワークフローベースのビルドエンジン</a:t>
            </a:r>
            <a:endParaRPr lang="en-US" altLang="ja-JP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宣伝 </a:t>
            </a:r>
            <a:r>
              <a:rPr lang="en-US" altLang="ja-JP" smtClean="0"/>
              <a:t>: tdd-net.jp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19463" name="Picture 7" descr="tdd-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8050"/>
            <a:ext cx="7008813" cy="493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lum bright="50000" contrast="-50000"/>
          </a:blip>
          <a:srcRect/>
          <a:stretch>
            <a:fillRect/>
          </a:stretch>
        </p:blipFill>
        <p:spPr bwMode="auto">
          <a:xfrm>
            <a:off x="179388" y="2708275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Tech</a:t>
            </a:r>
            <a:r>
              <a:rPr lang="ja-JP" altLang="en-US" smtClean="0"/>
              <a:t>・</a:t>
            </a:r>
            <a:r>
              <a:rPr lang="en-US" altLang="ja-JP" smtClean="0"/>
              <a:t>Ed 2009 </a:t>
            </a:r>
            <a:r>
              <a:rPr lang="ja-JP" altLang="en-US" smtClean="0"/>
              <a:t>横浜に行ってきました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lum bright="50000" contrast="-50000"/>
          </a:blip>
          <a:srcRect/>
          <a:stretch>
            <a:fillRect/>
          </a:stretch>
        </p:blipFill>
        <p:spPr bwMode="auto">
          <a:xfrm>
            <a:off x="4932363" y="1484313"/>
            <a:ext cx="3979862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smtClean="0"/>
              <a:t>…</a:t>
            </a:r>
            <a:r>
              <a:rPr lang="ja-JP" altLang="en-US" sz="2800" smtClean="0"/>
              <a:t>初日だけ </a:t>
            </a:r>
            <a:r>
              <a:rPr lang="en-US" altLang="ja-JP" sz="2000" smtClean="0">
                <a:latin typeface="ＭＳ ゴシック" pitchFamily="49" charset="-128"/>
                <a:ea typeface="ＭＳ ゴシック" pitchFamily="49" charset="-128"/>
              </a:rPr>
              <a:t>f(^^;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endParaRPr lang="en-US" altLang="ja-JP" sz="2800" smtClean="0"/>
          </a:p>
          <a:p>
            <a:pPr>
              <a:lnSpc>
                <a:spcPct val="90000"/>
              </a:lnSpc>
            </a:pPr>
            <a:r>
              <a:rPr lang="en-US" altLang="ja-JP" sz="2800" smtClean="0"/>
              <a:t>BoF-02: Visual Studio 2010 </a:t>
            </a:r>
            <a:r>
              <a:rPr lang="ja-JP" altLang="en-US" sz="2800" smtClean="0"/>
              <a:t>で進化するテスト環境</a:t>
            </a:r>
          </a:p>
          <a:p>
            <a:pPr lvl="1">
              <a:lnSpc>
                <a:spcPct val="90000"/>
              </a:lnSpc>
            </a:pPr>
            <a:r>
              <a:rPr lang="ja-JP" altLang="ja-JP" sz="2400" smtClean="0"/>
              <a:t>えムナウ、επιστημη、他1名</a:t>
            </a:r>
            <a:r>
              <a:rPr lang="ja-JP" altLang="en-US" sz="2400" smtClean="0"/>
              <a:t/>
            </a:r>
            <a:br>
              <a:rPr lang="ja-JP" altLang="en-US" sz="2400" smtClean="0"/>
            </a:br>
            <a:endParaRPr lang="ja-JP" altLang="en-US" sz="2400" smtClean="0"/>
          </a:p>
          <a:p>
            <a:pPr>
              <a:lnSpc>
                <a:spcPct val="90000"/>
              </a:lnSpc>
            </a:pPr>
            <a:r>
              <a:rPr lang="en-US" altLang="ja-JP" sz="2800" smtClean="0"/>
              <a:t>T2-305: Silverlight 3 </a:t>
            </a:r>
            <a:r>
              <a:rPr lang="ja-JP" altLang="en-US" sz="2800" smtClean="0"/>
              <a:t>の新機能 </a:t>
            </a:r>
            <a:r>
              <a:rPr lang="en-US" altLang="ja-JP" sz="2800" smtClean="0"/>
              <a:t>by MSKK </a:t>
            </a:r>
            <a:r>
              <a:rPr lang="ja-JP" altLang="en-US" sz="2800" smtClean="0"/>
              <a:t>大西 彰</a:t>
            </a:r>
            <a:br>
              <a:rPr lang="ja-JP" altLang="en-US" sz="2800" smtClean="0"/>
            </a:br>
            <a:endParaRPr lang="ja-JP" altLang="en-US" sz="2800" smtClean="0"/>
          </a:p>
          <a:p>
            <a:pPr>
              <a:lnSpc>
                <a:spcPct val="90000"/>
              </a:lnSpc>
            </a:pPr>
            <a:r>
              <a:rPr lang="en-US" altLang="ja-JP" sz="2800" smtClean="0"/>
              <a:t>LT-01: TDD </a:t>
            </a:r>
            <a:r>
              <a:rPr lang="ja-JP" altLang="en-US" sz="2800" smtClean="0"/>
              <a:t>とメソッドの外部設計 </a:t>
            </a:r>
            <a:r>
              <a:rPr lang="en-US" altLang="ja-JP" sz="2800" smtClean="0"/>
              <a:t>by biac</a:t>
            </a:r>
          </a:p>
          <a:p>
            <a:pPr lvl="1">
              <a:lnSpc>
                <a:spcPct val="90000"/>
              </a:lnSpc>
            </a:pPr>
            <a:r>
              <a:rPr lang="en-US" altLang="ja-JP" sz="2400" smtClean="0"/>
              <a:t>LT </a:t>
            </a:r>
            <a:r>
              <a:rPr lang="ja-JP" altLang="en-US" sz="2400" smtClean="0"/>
              <a:t>登壇者</a:t>
            </a:r>
            <a:r>
              <a:rPr lang="en-US" altLang="ja-JP" sz="2400" smtClean="0"/>
              <a:t>7</a:t>
            </a:r>
            <a:r>
              <a:rPr lang="ja-JP" altLang="en-US" sz="2400" smtClean="0"/>
              <a:t>名のうち、</a:t>
            </a:r>
            <a:r>
              <a:rPr lang="en-US" altLang="ja-JP" sz="2400" smtClean="0"/>
              <a:t>3</a:t>
            </a:r>
            <a:r>
              <a:rPr lang="ja-JP" altLang="en-US" sz="2400" smtClean="0"/>
              <a:t>名が わんくま だったらしい</a:t>
            </a:r>
          </a:p>
          <a:p>
            <a:pPr lvl="1">
              <a:lnSpc>
                <a:spcPct val="90000"/>
              </a:lnSpc>
            </a:pPr>
            <a:endParaRPr lang="ja-JP" altLang="en-US" sz="2400" smtClean="0"/>
          </a:p>
          <a:p>
            <a:pPr lvl="1">
              <a:lnSpc>
                <a:spcPct val="90000"/>
              </a:lnSpc>
            </a:pPr>
            <a:endParaRPr lang="ja-JP" altLang="en-US" sz="2400" smtClean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787900" y="1196975"/>
            <a:ext cx="4176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ja-JP" altLang="en-US" sz="1600">
                <a:solidFill>
                  <a:schemeClr val="bg2"/>
                </a:solidFill>
                <a:latin typeface="メイリオ" pitchFamily="50" charset="-128"/>
                <a:ea typeface="メイリオ" pitchFamily="50" charset="-128"/>
              </a:rPr>
              <a:t>写真撮影</a:t>
            </a:r>
            <a:r>
              <a:rPr lang="en-US" altLang="ja-JP" sz="1600">
                <a:solidFill>
                  <a:schemeClr val="bg2"/>
                </a:solidFill>
                <a:latin typeface="メイリオ" pitchFamily="50" charset="-128"/>
                <a:ea typeface="メイリオ" pitchFamily="50" charset="-128"/>
              </a:rPr>
              <a:t>:</a:t>
            </a:r>
            <a:r>
              <a:rPr lang="en-US" altLang="ja-JP" sz="160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1600">
                <a:latin typeface="メイリオ" pitchFamily="50" charset="-128"/>
                <a:ea typeface="メイリオ" pitchFamily="50" charset="-128"/>
                <a:hlinkClick r:id="rId4"/>
              </a:rPr>
              <a:t>原水 真一</a:t>
            </a: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1600">
                <a:solidFill>
                  <a:schemeClr val="bg2"/>
                </a:solidFill>
                <a:latin typeface="メイリオ" pitchFamily="50" charset="-128"/>
                <a:ea typeface="メイリオ" pitchFamily="50" charset="-128"/>
              </a:rPr>
              <a:t>(MSKK)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5805488"/>
            <a:ext cx="4176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1600">
                <a:solidFill>
                  <a:schemeClr val="bg2"/>
                </a:solidFill>
                <a:latin typeface="メイリオ" pitchFamily="50" charset="-128"/>
                <a:ea typeface="メイリオ" pitchFamily="50" charset="-128"/>
              </a:rPr>
              <a:t>写真撮影</a:t>
            </a:r>
            <a:r>
              <a:rPr lang="en-US" altLang="ja-JP" sz="1600">
                <a:solidFill>
                  <a:schemeClr val="bg2"/>
                </a:solidFill>
                <a:latin typeface="メイリオ" pitchFamily="50" charset="-128"/>
                <a:ea typeface="メイリオ" pitchFamily="50" charset="-128"/>
              </a:rPr>
              <a:t>:</a:t>
            </a:r>
            <a:r>
              <a:rPr lang="en-US" altLang="ja-JP" sz="160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1600">
                <a:latin typeface="メイリオ" pitchFamily="50" charset="-128"/>
                <a:ea typeface="メイリオ" pitchFamily="50" charset="-128"/>
                <a:hlinkClick r:id="rId5"/>
              </a:rPr>
              <a:t>原水 真一</a:t>
            </a: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1600">
                <a:solidFill>
                  <a:schemeClr val="bg2"/>
                </a:solidFill>
                <a:latin typeface="メイリオ" pitchFamily="50" charset="-128"/>
                <a:ea typeface="メイリオ" pitchFamily="50" charset="-128"/>
              </a:rPr>
              <a:t>(MSKK)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アジェンダ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TDD </a:t>
            </a:r>
            <a:r>
              <a:rPr lang="ja-JP" altLang="en-US" smtClean="0"/>
              <a:t>のおさらい と </a:t>
            </a:r>
            <a:r>
              <a:rPr lang="ja-JP" altLang="en-US" b="1" smtClean="0"/>
              <a:t>やってみると難しい</a:t>
            </a:r>
            <a:r>
              <a:rPr lang="ja-JP" altLang="en-US" smtClean="0"/>
              <a:t> ということ</a:t>
            </a:r>
            <a:br>
              <a:rPr lang="ja-JP" altLang="en-US" smtClean="0"/>
            </a:br>
            <a:endParaRPr lang="ja-JP" altLang="en-US" smtClean="0"/>
          </a:p>
          <a:p>
            <a:r>
              <a:rPr lang="ja-JP" altLang="en-US" b="1" smtClean="0"/>
              <a:t>メソッドの外部設計</a:t>
            </a:r>
            <a:r>
              <a:rPr lang="ja-JP" altLang="en-US" smtClean="0"/>
              <a:t>をやろう ということ</a:t>
            </a:r>
            <a:br>
              <a:rPr lang="ja-JP" altLang="en-US" smtClean="0"/>
            </a:br>
            <a:endParaRPr lang="ja-JP" altLang="en-US" smtClean="0"/>
          </a:p>
          <a:p>
            <a:r>
              <a:rPr lang="en-US" altLang="ja-JP" smtClean="0"/>
              <a:t>Visual Studio 2010 </a:t>
            </a:r>
            <a:r>
              <a:rPr lang="ja-JP" altLang="en-US" smtClean="0"/>
              <a:t>で </a:t>
            </a:r>
            <a:r>
              <a:rPr lang="en-US" altLang="ja-JP" b="1" smtClean="0"/>
              <a:t>TDD </a:t>
            </a:r>
            <a:r>
              <a:rPr lang="ja-JP" altLang="en-US" b="1" smtClean="0"/>
              <a:t>のための機能</a:t>
            </a:r>
            <a:r>
              <a:rPr lang="ja-JP" altLang="en-US" smtClean="0"/>
              <a:t>がさらに強化されている ということ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88" y="908050"/>
            <a:ext cx="8137525" cy="13684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9CD5F4"/>
              </a:buClr>
              <a:buSzPct val="100000"/>
              <a:buFont typeface="メイリオ" pitchFamily="50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sz="4000" b="1">
                <a:solidFill>
                  <a:srgbClr val="0099FF"/>
                </a:solidFill>
                <a:latin typeface="メイリオ" pitchFamily="50" charset="-128"/>
                <a:ea typeface="メイリオ" pitchFamily="50" charset="-128"/>
              </a:rPr>
              <a:t>Test Driven Development</a:t>
            </a:r>
          </a:p>
        </p:txBody>
      </p:sp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801688" y="1098550"/>
            <a:ext cx="7402512" cy="5224463"/>
            <a:chOff x="505" y="692"/>
            <a:chExt cx="4663" cy="3291"/>
          </a:xfrm>
        </p:grpSpPr>
        <p:sp>
          <p:nvSpPr>
            <p:cNvPr id="23556" name="Freeform 3"/>
            <p:cNvSpPr>
              <a:spLocks noChangeArrowheads="1"/>
            </p:cNvSpPr>
            <p:nvPr/>
          </p:nvSpPr>
          <p:spPr bwMode="auto">
            <a:xfrm rot="-1380000">
              <a:off x="678" y="1456"/>
              <a:ext cx="4317" cy="1766"/>
            </a:xfrm>
            <a:custGeom>
              <a:avLst/>
              <a:gdLst>
                <a:gd name="T0" fmla="*/ 1932 w 4040"/>
                <a:gd name="T1" fmla="*/ 10 h 1888"/>
                <a:gd name="T2" fmla="*/ 1409 w 4040"/>
                <a:gd name="T3" fmla="*/ 65 h 1888"/>
                <a:gd name="T4" fmla="*/ 946 w 4040"/>
                <a:gd name="T5" fmla="*/ 159 h 1888"/>
                <a:gd name="T6" fmla="*/ 555 w 4040"/>
                <a:gd name="T7" fmla="*/ 289 h 1888"/>
                <a:gd name="T8" fmla="*/ 258 w 4040"/>
                <a:gd name="T9" fmla="*/ 446 h 1888"/>
                <a:gd name="T10" fmla="*/ 66 w 4040"/>
                <a:gd name="T11" fmla="*/ 629 h 1888"/>
                <a:gd name="T12" fmla="*/ 0 w 4040"/>
                <a:gd name="T13" fmla="*/ 826 h 1888"/>
                <a:gd name="T14" fmla="*/ 66 w 4040"/>
                <a:gd name="T15" fmla="*/ 1023 h 1888"/>
                <a:gd name="T16" fmla="*/ 258 w 4040"/>
                <a:gd name="T17" fmla="*/ 1206 h 1888"/>
                <a:gd name="T18" fmla="*/ 555 w 4040"/>
                <a:gd name="T19" fmla="*/ 1363 h 1888"/>
                <a:gd name="T20" fmla="*/ 946 w 4040"/>
                <a:gd name="T21" fmla="*/ 1493 h 1888"/>
                <a:gd name="T22" fmla="*/ 1409 w 4040"/>
                <a:gd name="T23" fmla="*/ 1587 h 1888"/>
                <a:gd name="T24" fmla="*/ 1932 w 4040"/>
                <a:gd name="T25" fmla="*/ 1642 h 1888"/>
                <a:gd name="T26" fmla="*/ 2496 w 4040"/>
                <a:gd name="T27" fmla="*/ 1648 h 1888"/>
                <a:gd name="T28" fmla="*/ 3035 w 4040"/>
                <a:gd name="T29" fmla="*/ 1610 h 1888"/>
                <a:gd name="T30" fmla="*/ 3521 w 4040"/>
                <a:gd name="T31" fmla="*/ 1527 h 1888"/>
                <a:gd name="T32" fmla="*/ 3937 w 4040"/>
                <a:gd name="T33" fmla="*/ 1411 h 1888"/>
                <a:gd name="T34" fmla="*/ 4268 w 4040"/>
                <a:gd name="T35" fmla="*/ 1262 h 1888"/>
                <a:gd name="T36" fmla="*/ 4497 w 4040"/>
                <a:gd name="T37" fmla="*/ 1087 h 1888"/>
                <a:gd name="T38" fmla="*/ 4607 w 4040"/>
                <a:gd name="T39" fmla="*/ 894 h 1888"/>
                <a:gd name="T40" fmla="*/ 4583 w 4040"/>
                <a:gd name="T41" fmla="*/ 691 h 1888"/>
                <a:gd name="T42" fmla="*/ 4432 w 4040"/>
                <a:gd name="T43" fmla="*/ 504 h 1888"/>
                <a:gd name="T44" fmla="*/ 4167 w 4040"/>
                <a:gd name="T45" fmla="*/ 338 h 1888"/>
                <a:gd name="T46" fmla="*/ 3807 w 4040"/>
                <a:gd name="T47" fmla="*/ 199 h 1888"/>
                <a:gd name="T48" fmla="*/ 3366 w 4040"/>
                <a:gd name="T49" fmla="*/ 93 h 1888"/>
                <a:gd name="T50" fmla="*/ 2862 w 4040"/>
                <a:gd name="T51" fmla="*/ 24 h 1888"/>
                <a:gd name="T52" fmla="*/ 2307 w 4040"/>
                <a:gd name="T53" fmla="*/ 0 h 1888"/>
                <a:gd name="T54" fmla="*/ 1834 w 4040"/>
                <a:gd name="T55" fmla="*/ 1519 h 1888"/>
                <a:gd name="T56" fmla="*/ 1329 w 4040"/>
                <a:gd name="T57" fmla="*/ 1469 h 1888"/>
                <a:gd name="T58" fmla="*/ 886 w 4040"/>
                <a:gd name="T59" fmla="*/ 1379 h 1888"/>
                <a:gd name="T60" fmla="*/ 523 w 4040"/>
                <a:gd name="T61" fmla="*/ 1256 h 1888"/>
                <a:gd name="T62" fmla="*/ 255 w 4040"/>
                <a:gd name="T63" fmla="*/ 1107 h 1888"/>
                <a:gd name="T64" fmla="*/ 100 w 4040"/>
                <a:gd name="T65" fmla="*/ 940 h 1888"/>
                <a:gd name="T66" fmla="*/ 78 w 4040"/>
                <a:gd name="T67" fmla="*/ 756 h 1888"/>
                <a:gd name="T68" fmla="*/ 189 w 4040"/>
                <a:gd name="T69" fmla="*/ 581 h 1888"/>
                <a:gd name="T70" fmla="*/ 422 w 4040"/>
                <a:gd name="T71" fmla="*/ 426 h 1888"/>
                <a:gd name="T72" fmla="*/ 755 w 4040"/>
                <a:gd name="T73" fmla="*/ 294 h 1888"/>
                <a:gd name="T74" fmla="*/ 1173 w 4040"/>
                <a:gd name="T75" fmla="*/ 195 h 1888"/>
                <a:gd name="T76" fmla="*/ 1661 w 4040"/>
                <a:gd name="T77" fmla="*/ 129 h 1888"/>
                <a:gd name="T78" fmla="*/ 2195 w 4040"/>
                <a:gd name="T79" fmla="*/ 105 h 1888"/>
                <a:gd name="T80" fmla="*/ 2731 w 4040"/>
                <a:gd name="T81" fmla="*/ 129 h 1888"/>
                <a:gd name="T82" fmla="*/ 3217 w 4040"/>
                <a:gd name="T83" fmla="*/ 195 h 1888"/>
                <a:gd name="T84" fmla="*/ 3635 w 4040"/>
                <a:gd name="T85" fmla="*/ 294 h 1888"/>
                <a:gd name="T86" fmla="*/ 3969 w 4040"/>
                <a:gd name="T87" fmla="*/ 426 h 1888"/>
                <a:gd name="T88" fmla="*/ 4202 w 4040"/>
                <a:gd name="T89" fmla="*/ 581 h 1888"/>
                <a:gd name="T90" fmla="*/ 4314 w 4040"/>
                <a:gd name="T91" fmla="*/ 756 h 1888"/>
                <a:gd name="T92" fmla="*/ 4291 w 4040"/>
                <a:gd name="T93" fmla="*/ 940 h 1888"/>
                <a:gd name="T94" fmla="*/ 4135 w 4040"/>
                <a:gd name="T95" fmla="*/ 1107 h 1888"/>
                <a:gd name="T96" fmla="*/ 3868 w 4040"/>
                <a:gd name="T97" fmla="*/ 1256 h 1888"/>
                <a:gd name="T98" fmla="*/ 3505 w 4040"/>
                <a:gd name="T99" fmla="*/ 1379 h 1888"/>
                <a:gd name="T100" fmla="*/ 3063 w 4040"/>
                <a:gd name="T101" fmla="*/ 1469 h 1888"/>
                <a:gd name="T102" fmla="*/ 2558 w 4040"/>
                <a:gd name="T103" fmla="*/ 1519 h 1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0"/>
                <a:gd name="T157" fmla="*/ 0 h 1888"/>
                <a:gd name="T158" fmla="*/ 4040 w 4040"/>
                <a:gd name="T159" fmla="*/ 1888 h 1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0">
              <a:gsLst>
                <a:gs pos="0">
                  <a:srgbClr val="2A99EC"/>
                </a:gs>
                <a:gs pos="100000">
                  <a:srgbClr val="EBF5F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" name="Oval 4"/>
            <p:cNvSpPr>
              <a:spLocks noChangeArrowheads="1"/>
            </p:cNvSpPr>
            <p:nvPr/>
          </p:nvSpPr>
          <p:spPr bwMode="auto">
            <a:xfrm>
              <a:off x="1312" y="2958"/>
              <a:ext cx="809" cy="803"/>
            </a:xfrm>
            <a:prstGeom prst="ellipse">
              <a:avLst/>
            </a:prstGeom>
            <a:gradFill rotWithShape="0">
              <a:gsLst>
                <a:gs pos="0">
                  <a:srgbClr val="DCECD1"/>
                </a:gs>
                <a:gs pos="100000">
                  <a:srgbClr val="70B04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77353" dir="10237521" algn="ctr" rotWithShape="0">
                <a:srgbClr val="001D3A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pPr defTabSz="449263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endParaRPr kumimoji="0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2430" y="990"/>
              <a:ext cx="808" cy="803"/>
            </a:xfrm>
            <a:prstGeom prst="ellipse">
              <a:avLst/>
            </a:prstGeom>
            <a:gradFill rotWithShape="0">
              <a:gsLst>
                <a:gs pos="0">
                  <a:srgbClr val="CBE6FA"/>
                </a:gs>
                <a:gs pos="100000">
                  <a:srgbClr val="2A99E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77353" dir="10237521" algn="ctr" rotWithShape="0">
                <a:srgbClr val="001D3A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pPr defTabSz="449263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endParaRPr kumimoji="0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auto">
            <a:xfrm>
              <a:off x="4050" y="1845"/>
              <a:ext cx="764" cy="803"/>
            </a:xfrm>
            <a:prstGeom prst="ellipse">
              <a:avLst/>
            </a:prstGeom>
            <a:gradFill rotWithShape="0">
              <a:gsLst>
                <a:gs pos="0">
                  <a:srgbClr val="F5DBDB"/>
                </a:gs>
                <a:gs pos="100000">
                  <a:srgbClr val="D26C6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77353" dir="10237521" algn="ctr" rotWithShape="0">
                <a:srgbClr val="001D3A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pPr defTabSz="449263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endParaRPr kumimoji="0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2435" y="1215"/>
              <a:ext cx="834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152A83"/>
                </a:buClr>
                <a:buSzPct val="100000"/>
                <a:buFont typeface="メイリオ" pitchFamily="50" charset="-128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ja-JP" altLang="en-GB">
                  <a:solidFill>
                    <a:srgbClr val="152A83"/>
                  </a:solidFill>
                  <a:latin typeface="メイリオ" pitchFamily="50" charset="-128"/>
                  <a:ea typeface="メイリオ" pitchFamily="50" charset="-128"/>
                </a:rPr>
                <a:t>リファクタ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4233" y="2115"/>
              <a:ext cx="409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152A83"/>
                </a:buClr>
                <a:buSzPct val="100000"/>
                <a:buFont typeface="メイリオ" pitchFamily="50" charset="-128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GB" altLang="ja-JP">
                  <a:solidFill>
                    <a:srgbClr val="152A83"/>
                  </a:solidFill>
                  <a:latin typeface="メイリオ" pitchFamily="50" charset="-128"/>
                  <a:ea typeface="メイリオ" pitchFamily="50" charset="-128"/>
                </a:rPr>
                <a:t>RED</a:t>
              </a:r>
            </a:p>
          </p:txBody>
        </p: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1399" y="3330"/>
              <a:ext cx="60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152A83"/>
                </a:buClr>
                <a:buSzPct val="100000"/>
                <a:buFont typeface="メイリオ" pitchFamily="50" charset="-128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GB" altLang="ja-JP">
                  <a:solidFill>
                    <a:srgbClr val="152A83"/>
                  </a:solidFill>
                  <a:latin typeface="メイリオ" pitchFamily="50" charset="-128"/>
                  <a:ea typeface="メイリオ" pitchFamily="50" charset="-128"/>
                </a:rPr>
                <a:t>GREEN</a:t>
              </a:r>
            </a:p>
          </p:txBody>
        </p:sp>
      </p:grp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457200" y="1295400"/>
            <a:ext cx="8147050" cy="4581525"/>
          </a:xfrm>
          <a:prstGeom prst="rect">
            <a:avLst/>
          </a:prstGeom>
          <a:solidFill>
            <a:srgbClr val="FFF1D5">
              <a:alpha val="490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defTabSz="449263">
              <a:spcBef>
                <a:spcPts val="700"/>
              </a:spcBef>
              <a:buClr>
                <a:srgbClr val="2A99EC"/>
              </a:buClr>
              <a:buSzPct val="100000"/>
              <a:buFont typeface="メイリオ" pitchFamily="50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TDD = </a:t>
            </a: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テストファースト </a:t>
            </a: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+ </a:t>
            </a: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リファクタリング</a:t>
            </a:r>
            <a:br>
              <a:rPr kumimoji="0" lang="ja-JP" altLang="en-GB" sz="2800">
                <a:latin typeface="メイリオ" pitchFamily="50" charset="-128"/>
                <a:ea typeface="メイリオ" pitchFamily="50" charset="-128"/>
              </a:rPr>
            </a:br>
            <a:endParaRPr kumimoji="0" lang="ja-JP" altLang="en-GB" sz="2800">
              <a:latin typeface="メイリオ" pitchFamily="50" charset="-128"/>
              <a:ea typeface="メイリオ" pitchFamily="50" charset="-128"/>
            </a:endParaRPr>
          </a:p>
          <a:p>
            <a:pPr marL="341313" indent="-341313" defTabSz="449263">
              <a:spcBef>
                <a:spcPts val="700"/>
              </a:spcBef>
              <a:buClr>
                <a:srgbClr val="2A99EC"/>
              </a:buClr>
              <a:buSzPct val="100000"/>
              <a:buFont typeface="メイリオ" pitchFamily="50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1. </a:t>
            </a: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テストコードを書く。 </a:t>
            </a: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(RED)</a:t>
            </a:r>
            <a:br>
              <a:rPr kumimoji="0" lang="en-GB" altLang="ja-JP" sz="2800">
                <a:latin typeface="メイリオ" pitchFamily="50" charset="-128"/>
                <a:ea typeface="メイリオ" pitchFamily="50" charset="-128"/>
              </a:rPr>
            </a:b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2. </a:t>
            </a: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テストに通る製品コードを書く。 </a:t>
            </a: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(GREEN)</a:t>
            </a:r>
            <a:br>
              <a:rPr kumimoji="0" lang="en-GB" altLang="ja-JP" sz="2800">
                <a:latin typeface="メイリオ" pitchFamily="50" charset="-128"/>
                <a:ea typeface="メイリオ" pitchFamily="50" charset="-128"/>
              </a:rPr>
            </a:b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3. </a:t>
            </a: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リファクタリングする。</a:t>
            </a:r>
            <a:br>
              <a:rPr kumimoji="0" lang="ja-JP" altLang="en-GB" sz="2800">
                <a:latin typeface="メイリオ" pitchFamily="50" charset="-128"/>
                <a:ea typeface="メイリオ" pitchFamily="50" charset="-128"/>
              </a:rPr>
            </a:b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→ </a:t>
            </a: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1. </a:t>
            </a: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に戻る</a:t>
            </a:r>
            <a:br>
              <a:rPr kumimoji="0" lang="ja-JP" altLang="en-GB" sz="2800">
                <a:latin typeface="メイリオ" pitchFamily="50" charset="-128"/>
                <a:ea typeface="メイリオ" pitchFamily="50" charset="-128"/>
              </a:rPr>
            </a:br>
            <a:endParaRPr kumimoji="0" lang="ja-JP" altLang="en-GB" sz="2800">
              <a:latin typeface="メイリオ" pitchFamily="50" charset="-128"/>
              <a:ea typeface="メイリオ" pitchFamily="50" charset="-128"/>
            </a:endParaRPr>
          </a:p>
          <a:p>
            <a:pPr marL="341313" indent="-341313" defTabSz="449263">
              <a:spcBef>
                <a:spcPts val="700"/>
              </a:spcBef>
              <a:buClr>
                <a:srgbClr val="2A99EC"/>
              </a:buClr>
              <a:buSzPct val="100000"/>
              <a:buFont typeface="メイリオ" pitchFamily="50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1.</a:t>
            </a: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～</a:t>
            </a: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2. </a:t>
            </a: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がテストファースト</a:t>
            </a:r>
            <a:br>
              <a:rPr kumimoji="0" lang="ja-JP" altLang="en-GB" sz="2800">
                <a:latin typeface="メイリオ" pitchFamily="50" charset="-128"/>
                <a:ea typeface="メイリオ" pitchFamily="50" charset="-128"/>
              </a:rPr>
            </a:b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※ </a:t>
            </a: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これが出来ないと </a:t>
            </a: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TDD </a:t>
            </a: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にならない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9CD5F4"/>
              </a:buClr>
              <a:buSzPct val="100000"/>
              <a:buFont typeface="メイリオ" pitchFamily="50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ja-JP" altLang="en-GB" sz="4000" b="1">
                <a:solidFill>
                  <a:srgbClr val="0099FF"/>
                </a:solidFill>
                <a:latin typeface="メイリオ" pitchFamily="50" charset="-128"/>
                <a:ea typeface="メイリオ" pitchFamily="50" charset="-128"/>
              </a:rPr>
              <a:t>テストファーストの効果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8135937" cy="460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defTabSz="449263">
              <a:spcBef>
                <a:spcPts val="700"/>
              </a:spcBef>
              <a:buClr>
                <a:srgbClr val="2A99EC"/>
              </a:buClr>
              <a:buSzPct val="100000"/>
              <a:buFont typeface="メイリオ" pitchFamily="50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400">
                <a:latin typeface="メイリオ" pitchFamily="50" charset="-128"/>
                <a:ea typeface="メイリオ" pitchFamily="50" charset="-128"/>
              </a:rPr>
              <a:t>品質保証的に</a:t>
            </a:r>
            <a:r>
              <a:rPr kumimoji="0" lang="en-GB" altLang="ja-JP" sz="2400">
                <a:latin typeface="メイリオ" pitchFamily="50" charset="-128"/>
                <a:ea typeface="メイリオ" pitchFamily="50" charset="-128"/>
              </a:rPr>
              <a:t>…</a:t>
            </a:r>
            <a:br>
              <a:rPr kumimoji="0" lang="en-GB" altLang="ja-JP" sz="2400">
                <a:latin typeface="メイリオ" pitchFamily="50" charset="-128"/>
                <a:ea typeface="メイリオ" pitchFamily="50" charset="-128"/>
              </a:rPr>
            </a:br>
            <a:endParaRPr kumimoji="0" lang="en-GB" altLang="ja-JP" sz="2400">
              <a:latin typeface="メイリオ" pitchFamily="50" charset="-128"/>
              <a:ea typeface="メイリオ" pitchFamily="50" charset="-128"/>
            </a:endParaRPr>
          </a:p>
          <a:p>
            <a:pPr marL="341313" indent="-341313" defTabSz="449263">
              <a:spcBef>
                <a:spcPts val="700"/>
              </a:spcBef>
              <a:buClr>
                <a:srgbClr val="2A99EC"/>
              </a:buClr>
              <a:buSzPct val="100000"/>
              <a:buFont typeface="メイリオ" pitchFamily="50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400">
                <a:latin typeface="メイリオ" pitchFamily="50" charset="-128"/>
                <a:ea typeface="メイリオ" pitchFamily="50" charset="-128"/>
              </a:rPr>
              <a:t>品質向上 </a:t>
            </a:r>
            <a:r>
              <a:rPr kumimoji="0" lang="en-GB" altLang="ja-JP" sz="2400">
                <a:latin typeface="メイリオ" pitchFamily="50" charset="-128"/>
                <a:ea typeface="メイリオ" pitchFamily="50" charset="-128"/>
              </a:rPr>
              <a:t>(</a:t>
            </a:r>
            <a:r>
              <a:rPr kumimoji="0" lang="ja-JP" altLang="en-GB" sz="2400">
                <a:latin typeface="メイリオ" pitchFamily="50" charset="-128"/>
                <a:ea typeface="メイリオ" pitchFamily="50" charset="-128"/>
              </a:rPr>
              <a:t>バグ減</a:t>
            </a:r>
            <a:r>
              <a:rPr kumimoji="0" lang="en-GB" altLang="ja-JP" sz="2400">
                <a:latin typeface="メイリオ" pitchFamily="50" charset="-128"/>
                <a:ea typeface="メイリオ" pitchFamily="50" charset="-128"/>
              </a:rPr>
              <a:t>)</a:t>
            </a:r>
            <a:r>
              <a:rPr kumimoji="0" lang="ar-SA" altLang="ja-JP" sz="2400">
                <a:latin typeface="メイリオ" pitchFamily="50" charset="-128"/>
                <a:ea typeface="メイリオ" pitchFamily="50" charset="-128"/>
                <a:cs typeface="Arial" charset="0"/>
              </a:rPr>
              <a:t>‏</a:t>
            </a:r>
            <a:endParaRPr kumimoji="0" lang="en-GB" altLang="ja-JP" sz="2400">
              <a:latin typeface="メイリオ" pitchFamily="50" charset="-128"/>
              <a:ea typeface="メイリオ" pitchFamily="50" charset="-128"/>
            </a:endParaRPr>
          </a:p>
          <a:p>
            <a:pPr marL="741363" lvl="1" indent="-284163" defTabSz="449263">
              <a:spcBef>
                <a:spcPts val="600"/>
              </a:spcBef>
              <a:buClr>
                <a:srgbClr val="9CD5F4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設計書レビュー効果</a:t>
            </a:r>
          </a:p>
          <a:p>
            <a:pPr marL="741363" lvl="1" indent="-284163" defTabSz="449263">
              <a:spcBef>
                <a:spcPts val="600"/>
              </a:spcBef>
              <a:buClr>
                <a:srgbClr val="9CD5F4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単体テスト実施効果</a:t>
            </a:r>
          </a:p>
          <a:p>
            <a:pPr marL="741363" lvl="1" indent="-284163" defTabSz="449263">
              <a:spcBef>
                <a:spcPts val="600"/>
              </a:spcBef>
              <a:buClr>
                <a:srgbClr val="9CD5F4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それぞれで、バグが </a:t>
            </a:r>
            <a:r>
              <a:rPr kumimoji="0" lang="en-GB" altLang="ja-JP" sz="2000">
                <a:latin typeface="メイリオ" pitchFamily="50" charset="-128"/>
                <a:ea typeface="メイリオ" pitchFamily="50" charset="-128"/>
              </a:rPr>
              <a:t>3</a:t>
            </a: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割</a:t>
            </a:r>
            <a:r>
              <a:rPr kumimoji="0" lang="ja-JP" altLang="en-US" sz="2000">
                <a:latin typeface="メイリオ" pitchFamily="50" charset="-128"/>
                <a:ea typeface="メイリオ" pitchFamily="50" charset="-128"/>
              </a:rPr>
              <a:t>以上</a:t>
            </a: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減少</a:t>
            </a:r>
            <a:br>
              <a:rPr kumimoji="0" lang="ja-JP" altLang="en-GB" sz="2000">
                <a:latin typeface="メイリオ" pitchFamily="50" charset="-128"/>
                <a:ea typeface="メイリオ" pitchFamily="50" charset="-128"/>
              </a:rPr>
            </a:br>
            <a:r>
              <a:rPr kumimoji="0" lang="en-GB" altLang="ja-JP" sz="2000">
                <a:latin typeface="メイリオ" pitchFamily="50" charset="-128"/>
                <a:ea typeface="メイリオ" pitchFamily="50" charset="-128"/>
              </a:rPr>
              <a:t>0.7 × 0.7 ⇒ </a:t>
            </a: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半分</a:t>
            </a:r>
            <a:r>
              <a:rPr kumimoji="0" lang="ja-JP" altLang="en-US" sz="2000">
                <a:latin typeface="メイリオ" pitchFamily="50" charset="-128"/>
                <a:ea typeface="メイリオ" pitchFamily="50" charset="-128"/>
              </a:rPr>
              <a:t>以下</a:t>
            </a: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になる </a:t>
            </a:r>
            <a:r>
              <a:rPr kumimoji="0" lang="en-GB" altLang="ja-JP" sz="2000">
                <a:latin typeface="メイリオ" pitchFamily="50" charset="-128"/>
                <a:ea typeface="メイリオ" pitchFamily="50" charset="-128"/>
              </a:rPr>
              <a:t>! (</a:t>
            </a: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結合テスト </a:t>
            </a:r>
            <a:r>
              <a:rPr kumimoji="0" lang="en-GB" altLang="ja-JP" sz="2000">
                <a:latin typeface="メイリオ" pitchFamily="50" charset="-128"/>
                <a:ea typeface="メイリオ" pitchFamily="50" charset="-128"/>
              </a:rPr>
              <a:t>2</a:t>
            </a: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回分</a:t>
            </a:r>
            <a:r>
              <a:rPr kumimoji="0" lang="en-GB" altLang="ja-JP" sz="2000">
                <a:latin typeface="メイリオ" pitchFamily="50" charset="-128"/>
                <a:ea typeface="メイリオ" pitchFamily="50" charset="-128"/>
              </a:rPr>
              <a:t>)</a:t>
            </a:r>
            <a:br>
              <a:rPr kumimoji="0" lang="en-GB" altLang="ja-JP" sz="2000">
                <a:latin typeface="メイリオ" pitchFamily="50" charset="-128"/>
                <a:ea typeface="メイリオ" pitchFamily="50" charset="-128"/>
              </a:rPr>
            </a:br>
            <a:endParaRPr kumimoji="0" lang="en-GB" altLang="ja-JP" sz="2000">
              <a:latin typeface="メイリオ" pitchFamily="50" charset="-128"/>
              <a:ea typeface="メイリオ" pitchFamily="50" charset="-128"/>
            </a:endParaRPr>
          </a:p>
          <a:p>
            <a:pPr marL="341313" indent="-341313" defTabSz="449263">
              <a:spcBef>
                <a:spcPts val="700"/>
              </a:spcBef>
              <a:buClr>
                <a:srgbClr val="2A99EC"/>
              </a:buClr>
              <a:buSzPct val="100000"/>
              <a:buFont typeface="メイリオ" pitchFamily="50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400">
                <a:latin typeface="メイリオ" pitchFamily="50" charset="-128"/>
                <a:ea typeface="メイリオ" pitchFamily="50" charset="-128"/>
              </a:rPr>
              <a:t>結合テストの半分以上は</a:t>
            </a:r>
            <a:r>
              <a:rPr kumimoji="0" lang="ja-JP" altLang="en-GB" sz="2400" b="1">
                <a:latin typeface="メイリオ" pitchFamily="50" charset="-128"/>
                <a:ea typeface="メイリオ" pitchFamily="50" charset="-128"/>
              </a:rPr>
              <a:t>バグ対応</a:t>
            </a:r>
            <a:r>
              <a:rPr kumimoji="0" lang="ja-JP" altLang="en-GB" sz="2400">
                <a:latin typeface="メイリオ" pitchFamily="50" charset="-128"/>
                <a:ea typeface="メイリオ" pitchFamily="50" charset="-128"/>
              </a:rPr>
              <a:t/>
            </a:r>
            <a:br>
              <a:rPr kumimoji="0" lang="ja-JP" altLang="en-GB" sz="2400">
                <a:latin typeface="メイリオ" pitchFamily="50" charset="-128"/>
                <a:ea typeface="メイリオ" pitchFamily="50" charset="-128"/>
              </a:rPr>
            </a:br>
            <a:r>
              <a:rPr kumimoji="0" lang="ja-JP" altLang="en-GB" sz="2400">
                <a:latin typeface="メイリオ" pitchFamily="50" charset="-128"/>
                <a:ea typeface="メイリオ" pitchFamily="50" charset="-128"/>
              </a:rPr>
              <a:t>バグレポート・トリアージ・修正・確認テスト</a:t>
            </a:r>
            <a:br>
              <a:rPr kumimoji="0" lang="ja-JP" altLang="en-GB" sz="2400">
                <a:latin typeface="メイリオ" pitchFamily="50" charset="-128"/>
                <a:ea typeface="メイリオ" pitchFamily="50" charset="-128"/>
              </a:rPr>
            </a:br>
            <a:r>
              <a:rPr kumimoji="0" lang="ja-JP" altLang="en-GB" sz="2400">
                <a:latin typeface="メイリオ" pitchFamily="50" charset="-128"/>
                <a:ea typeface="メイリオ" pitchFamily="50" charset="-128"/>
              </a:rPr>
              <a:t>⇒ この</a:t>
            </a:r>
            <a:r>
              <a:rPr kumimoji="0" lang="ja-JP" altLang="en-GB" sz="2400" b="1">
                <a:latin typeface="メイリオ" pitchFamily="50" charset="-128"/>
                <a:ea typeface="メイリオ" pitchFamily="50" charset="-128"/>
              </a:rPr>
              <a:t>工数が半分</a:t>
            </a:r>
            <a:r>
              <a:rPr kumimoji="0" lang="ja-JP" altLang="en-US" sz="2400" b="1">
                <a:latin typeface="メイリオ" pitchFamily="50" charset="-128"/>
                <a:ea typeface="メイリオ" pitchFamily="50" charset="-128"/>
              </a:rPr>
              <a:t>以下</a:t>
            </a:r>
            <a:r>
              <a:rPr kumimoji="0" lang="ja-JP" altLang="en-GB" sz="2400" b="1">
                <a:latin typeface="メイリオ" pitchFamily="50" charset="-128"/>
                <a:ea typeface="メイリオ" pitchFamily="50" charset="-128"/>
              </a:rPr>
              <a:t>に </a:t>
            </a:r>
            <a:r>
              <a:rPr kumimoji="0" lang="en-GB" altLang="ja-JP" sz="2400" b="1">
                <a:latin typeface="メイリオ" pitchFamily="50" charset="-128"/>
                <a:ea typeface="メイリオ" pitchFamily="50" charset="-128"/>
              </a:rPr>
              <a:t>!!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9CD5F4"/>
              </a:buClr>
              <a:buSzPct val="100000"/>
              <a:buFont typeface="メイリオ" pitchFamily="50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ja-JP" altLang="en-GB" sz="4000" b="1">
                <a:solidFill>
                  <a:srgbClr val="0099FF"/>
                </a:solidFill>
                <a:latin typeface="メイリオ" pitchFamily="50" charset="-128"/>
                <a:ea typeface="メイリオ" pitchFamily="50" charset="-128"/>
              </a:rPr>
              <a:t>テストファーストの効果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572125" y="2428875"/>
            <a:ext cx="2819400" cy="1308100"/>
          </a:xfrm>
          <a:prstGeom prst="chevron">
            <a:avLst>
              <a:gd name="adj" fmla="val 16471"/>
            </a:avLst>
          </a:prstGeom>
          <a:gradFill rotWithShape="0">
            <a:gsLst>
              <a:gs pos="0">
                <a:srgbClr val="13476D"/>
              </a:gs>
              <a:gs pos="100000">
                <a:srgbClr val="2A99EC"/>
              </a:gs>
            </a:gsLst>
            <a:lin ang="0" scaled="1"/>
          </a:gradFill>
          <a:ln w="38160">
            <a:solidFill>
              <a:srgbClr val="EAEAEA"/>
            </a:solidFill>
            <a:miter lim="800000"/>
            <a:headEnd/>
            <a:tailEnd/>
          </a:ln>
          <a:effectLst>
            <a:outerShdw dist="109185" dir="3271692" algn="ctr" rotWithShape="0">
              <a:srgbClr val="333333">
                <a:alpha val="50027"/>
              </a:srgbClr>
            </a:outerShdw>
          </a:effectLst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714750" y="2428875"/>
            <a:ext cx="2786063" cy="1308100"/>
          </a:xfrm>
          <a:prstGeom prst="chevron">
            <a:avLst>
              <a:gd name="adj" fmla="val 17840"/>
            </a:avLst>
          </a:prstGeom>
          <a:gradFill rotWithShape="0">
            <a:gsLst>
              <a:gs pos="0">
                <a:srgbClr val="34511E"/>
              </a:gs>
              <a:gs pos="100000">
                <a:srgbClr val="70B040"/>
              </a:gs>
            </a:gsLst>
            <a:lin ang="0" scaled="1"/>
          </a:gradFill>
          <a:ln w="38160">
            <a:solidFill>
              <a:srgbClr val="EAEAEA"/>
            </a:solidFill>
            <a:miter lim="800000"/>
            <a:headEnd/>
            <a:tailEnd/>
          </a:ln>
          <a:effectLst>
            <a:outerShdw dist="109185" dir="3271692" algn="ctr" rotWithShape="0">
              <a:srgbClr val="333333">
                <a:alpha val="50027"/>
              </a:srgbClr>
            </a:outerShdw>
          </a:effectLst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847725" y="2428875"/>
            <a:ext cx="3938588" cy="1308100"/>
          </a:xfrm>
          <a:prstGeom prst="chevron">
            <a:avLst>
              <a:gd name="adj" fmla="val 17847"/>
            </a:avLst>
          </a:prstGeom>
          <a:gradFill rotWithShape="0">
            <a:gsLst>
              <a:gs pos="0">
                <a:srgbClr val="584717"/>
              </a:gs>
              <a:gs pos="100000">
                <a:srgbClr val="BE9932"/>
              </a:gs>
            </a:gsLst>
            <a:lin ang="0" scaled="1"/>
          </a:gradFill>
          <a:ln w="38160">
            <a:solidFill>
              <a:srgbClr val="EAEAEA"/>
            </a:solidFill>
            <a:miter lim="800000"/>
            <a:headEnd/>
            <a:tailEnd/>
          </a:ln>
          <a:effectLst>
            <a:outerShdw dist="109185" dir="3271692" algn="ctr" rotWithShape="0">
              <a:srgbClr val="333333">
                <a:alpha val="50027"/>
              </a:srgbClr>
            </a:outerShdw>
          </a:effectLst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571625" y="1404938"/>
            <a:ext cx="2136775" cy="76041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584717"/>
              </a:gs>
              <a:gs pos="100000">
                <a:srgbClr val="BE9932"/>
              </a:gs>
            </a:gsLst>
            <a:lin ang="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63504" dir="3183908" algn="ctr" rotWithShape="0">
              <a:srgbClr val="001D3A"/>
            </a:outerShdw>
          </a:effectLst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1">
                <a:solidFill>
                  <a:srgbClr val="FFFFFF"/>
                </a:solidFill>
              </a:rPr>
              <a:t>実装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071938" y="1428750"/>
            <a:ext cx="2155825" cy="76041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4511E"/>
              </a:gs>
              <a:gs pos="100000">
                <a:srgbClr val="70B040"/>
              </a:gs>
            </a:gsLst>
            <a:lin ang="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63504" dir="3183908" algn="ctr" rotWithShape="0">
              <a:srgbClr val="001D3A"/>
            </a:outerShdw>
          </a:effectLst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1">
                <a:solidFill>
                  <a:srgbClr val="FFFFFF"/>
                </a:solidFill>
              </a:rPr>
              <a:t>結合テスト</a:t>
            </a:r>
            <a:br>
              <a:rPr kumimoji="0" lang="en-GB" sz="2000" b="1">
                <a:solidFill>
                  <a:srgbClr val="FFFFFF"/>
                </a:solidFill>
              </a:rPr>
            </a:br>
            <a:r>
              <a:rPr kumimoji="0" lang="en-GB" sz="2000" b="1">
                <a:solidFill>
                  <a:srgbClr val="FFFFFF"/>
                </a:solidFill>
              </a:rPr>
              <a:t>テスト実施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300788" y="1439863"/>
            <a:ext cx="2159000" cy="76041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3476D"/>
              </a:gs>
              <a:gs pos="100000">
                <a:srgbClr val="2A99EC"/>
              </a:gs>
            </a:gsLst>
            <a:lin ang="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63504" dir="3183908" algn="ctr" rotWithShape="0">
              <a:srgbClr val="001D3A"/>
            </a:outerShdw>
          </a:effectLst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1">
                <a:solidFill>
                  <a:srgbClr val="FFFFFF"/>
                </a:solidFill>
              </a:rPr>
              <a:t>結合テスト</a:t>
            </a:r>
            <a:br>
              <a:rPr kumimoji="0" lang="en-GB" sz="2000" b="1">
                <a:solidFill>
                  <a:srgbClr val="FFFFFF"/>
                </a:solidFill>
              </a:rPr>
            </a:br>
            <a:r>
              <a:rPr kumimoji="0" lang="en-GB" sz="2000" b="1">
                <a:solidFill>
                  <a:srgbClr val="FFFFFF"/>
                </a:solidFill>
              </a:rPr>
              <a:t>バグ対応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643563" y="4652963"/>
            <a:ext cx="2286000" cy="1308100"/>
          </a:xfrm>
          <a:prstGeom prst="chevron">
            <a:avLst>
              <a:gd name="adj" fmla="val 16466"/>
            </a:avLst>
          </a:prstGeom>
          <a:gradFill rotWithShape="0">
            <a:gsLst>
              <a:gs pos="0">
                <a:srgbClr val="13476D"/>
              </a:gs>
              <a:gs pos="100000">
                <a:srgbClr val="2A99EC"/>
              </a:gs>
            </a:gsLst>
            <a:lin ang="0" scaled="1"/>
          </a:gradFill>
          <a:ln w="38160">
            <a:solidFill>
              <a:srgbClr val="EAEAEA"/>
            </a:solidFill>
            <a:miter lim="800000"/>
            <a:headEnd/>
            <a:tailEnd/>
          </a:ln>
          <a:effectLst>
            <a:outerShdw dist="109185" dir="3271692" algn="ctr" rotWithShape="0">
              <a:srgbClr val="333333">
                <a:alpha val="50027"/>
              </a:srgbClr>
            </a:outerShdw>
          </a:effectLst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3929063" y="4652963"/>
            <a:ext cx="2928937" cy="1308100"/>
          </a:xfrm>
          <a:prstGeom prst="chevron">
            <a:avLst>
              <a:gd name="adj" fmla="val 17846"/>
            </a:avLst>
          </a:prstGeom>
          <a:gradFill rotWithShape="0">
            <a:gsLst>
              <a:gs pos="0">
                <a:srgbClr val="34511E"/>
              </a:gs>
              <a:gs pos="100000">
                <a:srgbClr val="70B040"/>
              </a:gs>
            </a:gsLst>
            <a:lin ang="0" scaled="1"/>
          </a:gradFill>
          <a:ln w="38160">
            <a:solidFill>
              <a:srgbClr val="EAEAEA"/>
            </a:solidFill>
            <a:miter lim="800000"/>
            <a:headEnd/>
            <a:tailEnd/>
          </a:ln>
          <a:effectLst>
            <a:outerShdw dist="109185" dir="3271692" algn="ctr" rotWithShape="0">
              <a:srgbClr val="333333">
                <a:alpha val="50027"/>
              </a:srgbClr>
            </a:outerShdw>
          </a:effectLst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857250" y="4652963"/>
            <a:ext cx="4214813" cy="1308100"/>
          </a:xfrm>
          <a:prstGeom prst="chevron">
            <a:avLst>
              <a:gd name="adj" fmla="val 17843"/>
            </a:avLst>
          </a:prstGeom>
          <a:gradFill rotWithShape="0">
            <a:gsLst>
              <a:gs pos="0">
                <a:srgbClr val="584717"/>
              </a:gs>
              <a:gs pos="100000">
                <a:srgbClr val="BE9932"/>
              </a:gs>
            </a:gsLst>
            <a:lin ang="0" scaled="1"/>
          </a:gradFill>
          <a:ln w="38160">
            <a:solidFill>
              <a:srgbClr val="EAEAEA"/>
            </a:solidFill>
            <a:miter lim="800000"/>
            <a:headEnd/>
            <a:tailEnd/>
          </a:ln>
          <a:effectLst>
            <a:outerShdw dist="109185" dir="3271692" algn="ctr" rotWithShape="0">
              <a:srgbClr val="333333">
                <a:alpha val="50027"/>
              </a:srgbClr>
            </a:outerShdw>
          </a:effectLst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27660" name="Line 11"/>
          <p:cNvSpPr>
            <a:spLocks noChangeShapeType="1"/>
          </p:cNvSpPr>
          <p:nvPr/>
        </p:nvSpPr>
        <p:spPr bwMode="auto">
          <a:xfrm>
            <a:off x="857250" y="3789363"/>
            <a:ext cx="1588" cy="822325"/>
          </a:xfrm>
          <a:prstGeom prst="line">
            <a:avLst/>
          </a:prstGeom>
          <a:noFill/>
          <a:ln w="25527">
            <a:solidFill>
              <a:srgbClr val="FF6600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auto">
          <a:xfrm>
            <a:off x="4500563" y="3789363"/>
            <a:ext cx="285750" cy="822325"/>
          </a:xfrm>
          <a:prstGeom prst="line">
            <a:avLst/>
          </a:prstGeom>
          <a:noFill/>
          <a:ln w="25527">
            <a:solidFill>
              <a:srgbClr val="FF6600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>
            <a:off x="6286500" y="3789363"/>
            <a:ext cx="285750" cy="822325"/>
          </a:xfrm>
          <a:prstGeom prst="line">
            <a:avLst/>
          </a:prstGeom>
          <a:noFill/>
          <a:ln w="25527">
            <a:solidFill>
              <a:srgbClr val="FF6600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 flipH="1">
            <a:off x="7642225" y="3789363"/>
            <a:ext cx="503238" cy="822325"/>
          </a:xfrm>
          <a:prstGeom prst="line">
            <a:avLst/>
          </a:prstGeom>
          <a:noFill/>
          <a:ln w="25527">
            <a:solidFill>
              <a:srgbClr val="FF6600"/>
            </a:solidFill>
            <a:prstDash val="dash"/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9CD5F4"/>
              </a:buClr>
              <a:buSzPct val="100000"/>
              <a:buFont typeface="メイリオ" pitchFamily="50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sz="4000" b="1">
                <a:solidFill>
                  <a:srgbClr val="0099FF"/>
                </a:solidFill>
                <a:latin typeface="メイリオ" pitchFamily="50" charset="-128"/>
                <a:ea typeface="メイリオ" pitchFamily="50" charset="-128"/>
              </a:rPr>
              <a:t>TDD </a:t>
            </a:r>
            <a:r>
              <a:rPr kumimoji="0" lang="ja-JP" altLang="en-GB" sz="4000" b="1">
                <a:solidFill>
                  <a:srgbClr val="0099FF"/>
                </a:solidFill>
                <a:latin typeface="メイリオ" pitchFamily="50" charset="-128"/>
                <a:ea typeface="メイリオ" pitchFamily="50" charset="-128"/>
              </a:rPr>
              <a:t>の効用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8135937" cy="460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defTabSz="449263">
              <a:spcBef>
                <a:spcPts val="700"/>
              </a:spcBef>
              <a:buClr>
                <a:srgbClr val="2A99EC"/>
              </a:buClr>
              <a:buSzPct val="100000"/>
              <a:buFont typeface="メイリオ" pitchFamily="50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開発者的に</a:t>
            </a: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…</a:t>
            </a:r>
          </a:p>
          <a:p>
            <a:pPr marL="741363" lvl="1" indent="-284163" defTabSz="449263">
              <a:spcBef>
                <a:spcPts val="700"/>
              </a:spcBef>
              <a:buClr>
                <a:srgbClr val="2A99EC"/>
              </a:buClr>
              <a:buSzPct val="100000"/>
              <a:buFont typeface="メイリオ" pitchFamily="50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ar-SA" sz="2400" b="1">
                <a:latin typeface="メイリオ" pitchFamily="50" charset="-128"/>
                <a:ea typeface="メイリオ" pitchFamily="50" charset="-128"/>
                <a:cs typeface="Arial" charset="0"/>
              </a:rPr>
              <a:t>安心</a:t>
            </a:r>
            <a:r>
              <a:rPr kumimoji="0" lang="ar-SA" altLang="ja-JP" sz="2400" b="1">
                <a:latin typeface="メイリオ" pitchFamily="50" charset="-128"/>
                <a:ea typeface="メイリオ" pitchFamily="50" charset="-128"/>
                <a:cs typeface="Arial" charset="0"/>
              </a:rPr>
              <a:t>‏</a:t>
            </a:r>
            <a:endParaRPr kumimoji="0" lang="en-GB" altLang="ja-JP" sz="2400" b="1">
              <a:latin typeface="メイリオ" pitchFamily="50" charset="-128"/>
              <a:ea typeface="メイリオ" pitchFamily="50" charset="-128"/>
            </a:endParaRPr>
          </a:p>
          <a:p>
            <a:pPr marL="1143000" lvl="2" indent="-228600" defTabSz="449263">
              <a:spcBef>
                <a:spcPts val="600"/>
              </a:spcBef>
              <a:buClr>
                <a:srgbClr val="9CD5F4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いつでもテストを実施して、 壊していないことを確認できる</a:t>
            </a:r>
          </a:p>
          <a:p>
            <a:pPr marL="1143000" lvl="2" indent="-228600" defTabSz="449263">
              <a:spcBef>
                <a:spcPts val="600"/>
              </a:spcBef>
              <a:buClr>
                <a:srgbClr val="9CD5F4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ユニットテストを書き始めたら、 目の前のメソッドだけに集中できる。 悩まなくていい。</a:t>
            </a:r>
            <a:endParaRPr kumimoji="0" lang="en-GB" altLang="ja-JP" sz="2000">
              <a:latin typeface="メイリオ" pitchFamily="50" charset="-128"/>
              <a:ea typeface="メイリオ" pitchFamily="50" charset="-128"/>
            </a:endParaRPr>
          </a:p>
          <a:p>
            <a:pPr marL="741363" lvl="1" indent="-284163" defTabSz="449263">
              <a:spcBef>
                <a:spcPts val="700"/>
              </a:spcBef>
              <a:buClr>
                <a:srgbClr val="2A99EC"/>
              </a:buClr>
              <a:buSzPct val="100000"/>
              <a:buFont typeface="メイリオ" pitchFamily="50" charset="-128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ja-JP" altLang="en-GB" sz="2400" b="1">
                <a:latin typeface="メイリオ" pitchFamily="50" charset="-128"/>
                <a:ea typeface="メイリオ" pitchFamily="50" charset="-128"/>
              </a:rPr>
              <a:t>楽しい</a:t>
            </a:r>
            <a:r>
              <a:rPr kumimoji="0" lang="ja-JP" altLang="en-GB" sz="2400">
                <a:latin typeface="メイリオ" pitchFamily="50" charset="-128"/>
                <a:ea typeface="メイリオ" pitchFamily="50" charset="-128"/>
              </a:rPr>
              <a:t/>
            </a:r>
            <a:br>
              <a:rPr kumimoji="0" lang="ja-JP" altLang="en-GB" sz="2400">
                <a:latin typeface="メイリオ" pitchFamily="50" charset="-128"/>
                <a:ea typeface="メイリオ" pitchFamily="50" charset="-128"/>
              </a:rPr>
            </a:b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好きなだけ </a:t>
            </a:r>
            <a:r>
              <a:rPr kumimoji="0" lang="en-GB" altLang="ja-JP" sz="2000">
                <a:latin typeface="メイリオ" pitchFamily="50" charset="-128"/>
                <a:ea typeface="メイリオ" pitchFamily="50" charset="-128"/>
              </a:rPr>
              <a:t>(</a:t>
            </a: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時間さえ許せば</a:t>
            </a:r>
            <a:r>
              <a:rPr kumimoji="0" lang="en-GB" altLang="ja-JP" sz="2000">
                <a:latin typeface="メイリオ" pitchFamily="50" charset="-128"/>
                <a:ea typeface="メイリオ" pitchFamily="50" charset="-128"/>
              </a:rPr>
              <a:t>)</a:t>
            </a: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、 リファクタリングできる</a:t>
            </a:r>
            <a:br>
              <a:rPr kumimoji="0" lang="ja-JP" altLang="en-GB" sz="2000">
                <a:latin typeface="メイリオ" pitchFamily="50" charset="-128"/>
                <a:ea typeface="メイリオ" pitchFamily="50" charset="-128"/>
              </a:rPr>
            </a:br>
            <a:endParaRPr kumimoji="0" lang="ja-JP" altLang="en-GB" sz="2000">
              <a:latin typeface="メイリオ" pitchFamily="50" charset="-128"/>
              <a:ea typeface="メイリオ" pitchFamily="50" charset="-128"/>
            </a:endParaRPr>
          </a:p>
          <a:p>
            <a:pPr marL="341313" indent="-341313" defTabSz="449263">
              <a:spcBef>
                <a:spcPts val="700"/>
              </a:spcBef>
              <a:buClr>
                <a:srgbClr val="2A99EC"/>
              </a:buClr>
              <a:buSzPct val="100000"/>
              <a:buFont typeface="メイリオ" pitchFamily="50" charset="-12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※ </a:t>
            </a:r>
            <a:r>
              <a:rPr kumimoji="0" lang="ja-JP" altLang="en-GB" sz="2800">
                <a:latin typeface="メイリオ" pitchFamily="50" charset="-128"/>
                <a:ea typeface="メイリオ" pitchFamily="50" charset="-128"/>
              </a:rPr>
              <a:t>機械設計屋さん的には</a:t>
            </a:r>
            <a:r>
              <a:rPr kumimoji="0" lang="en-GB" altLang="ja-JP" sz="2800">
                <a:latin typeface="メイリオ" pitchFamily="50" charset="-128"/>
                <a:ea typeface="メイリオ" pitchFamily="50" charset="-128"/>
              </a:rPr>
              <a:t>…</a:t>
            </a:r>
            <a:br>
              <a:rPr kumimoji="0" lang="en-GB" altLang="ja-JP" sz="2800">
                <a:latin typeface="メイリオ" pitchFamily="50" charset="-128"/>
                <a:ea typeface="メイリオ" pitchFamily="50" charset="-128"/>
              </a:rPr>
            </a:b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テストケース </a:t>
            </a:r>
            <a:r>
              <a:rPr kumimoji="0" lang="en-GB" altLang="ja-JP" sz="2000">
                <a:latin typeface="メイリオ" pitchFamily="50" charset="-128"/>
                <a:ea typeface="メイリオ" pitchFamily="50" charset="-128"/>
              </a:rPr>
              <a:t>( </a:t>
            </a: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テスト方法と合格判定値 </a:t>
            </a:r>
            <a:r>
              <a:rPr kumimoji="0" lang="en-GB" altLang="ja-JP" sz="2000">
                <a:latin typeface="メイリオ" pitchFamily="50" charset="-128"/>
                <a:ea typeface="メイリオ" pitchFamily="50" charset="-128"/>
              </a:rPr>
              <a:t>) </a:t>
            </a:r>
            <a:r>
              <a:rPr kumimoji="0" lang="ja-JP" altLang="en-GB" sz="2000">
                <a:latin typeface="メイリオ" pitchFamily="50" charset="-128"/>
                <a:ea typeface="メイリオ" pitchFamily="50" charset="-128"/>
              </a:rPr>
              <a:t>無しでは、 設計しようがないよぉ～ </a:t>
            </a:r>
            <a:r>
              <a:rPr kumimoji="0" lang="en-GB" altLang="ja-JP" sz="1600">
                <a:latin typeface="ＭＳ ゴシック" pitchFamily="49" charset="-128"/>
                <a:ea typeface="ＭＳ ゴシック" pitchFamily="49" charset="-128"/>
              </a:rPr>
              <a:t>(;;</a:t>
            </a:r>
            <a:endParaRPr kumimoji="0" lang="en-GB" altLang="ja-JP" sz="1600" b="1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スライドマスタN05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978</Words>
  <Application>Microsoft Office PowerPoint</Application>
  <PresentationFormat>画面に合わせる (4:3)</PresentationFormat>
  <Paragraphs>260</Paragraphs>
  <Slides>26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Arial</vt:lpstr>
      <vt:lpstr>ＭＳ Ｐゴシック</vt:lpstr>
      <vt:lpstr>メイリオ</vt:lpstr>
      <vt:lpstr>Calibri</vt:lpstr>
      <vt:lpstr>Arial Rounded MT Bold</vt:lpstr>
      <vt:lpstr>ＭＳ ゴシック</vt:lpstr>
      <vt:lpstr>Lucida Console</vt:lpstr>
      <vt:lpstr>スライドマスタN05</vt:lpstr>
      <vt:lpstr>メソッドの外部設計と テストファースト</vt:lpstr>
      <vt:lpstr>自己紹介</vt:lpstr>
      <vt:lpstr>宣伝 : tdd-net.jp</vt:lpstr>
      <vt:lpstr>Tech・Ed 2009 横浜に行ってきました</vt:lpstr>
      <vt:lpstr>アジェンダ</vt:lpstr>
      <vt:lpstr>スライド 6</vt:lpstr>
      <vt:lpstr>スライド 7</vt:lpstr>
      <vt:lpstr>スライド 8</vt:lpstr>
      <vt:lpstr>スライド 9</vt:lpstr>
      <vt:lpstr>いいことずくめの TDD …、</vt:lpstr>
      <vt:lpstr>スライド 11</vt:lpstr>
      <vt:lpstr>アジェンダ</vt:lpstr>
      <vt:lpstr>メソッドの設計</vt:lpstr>
      <vt:lpstr>メソッドのふるまいを定義する</vt:lpstr>
      <vt:lpstr>外部設計の例 ～ 単純なメソッド</vt:lpstr>
      <vt:lpstr>ユニットテストとして書き下す</vt:lpstr>
      <vt:lpstr>外部設計の例 ～ 複雑な入出力</vt:lpstr>
      <vt:lpstr>外部設計の例 ～ 複雑な入出力</vt:lpstr>
      <vt:lpstr>外部設計の例 ～ 複雑な入出力</vt:lpstr>
      <vt:lpstr>組み合わせの爆発</vt:lpstr>
      <vt:lpstr>メソッド分割で、組み合わせ爆発を防ぐ</vt:lpstr>
      <vt:lpstr>スライド 22</vt:lpstr>
      <vt:lpstr>メソッドの外部設計をしよう</vt:lpstr>
      <vt:lpstr>TDD 三原則</vt:lpstr>
      <vt:lpstr>アジェンダ</vt:lpstr>
      <vt:lpstr>VS2010 の TDD 向け新機能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メソッドの外部設計とテストファースト</dc:title>
  <dc:creator>高萩 俊行</dc:creator>
  <cp:lastModifiedBy>わんくま同盟</cp:lastModifiedBy>
  <cp:revision>64</cp:revision>
  <dcterms:created xsi:type="dcterms:W3CDTF">2008-11-12T15:51:15Z</dcterms:created>
  <dcterms:modified xsi:type="dcterms:W3CDTF">2009-09-14T13:27:27Z</dcterms:modified>
</cp:coreProperties>
</file>