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57" r:id="rId3"/>
    <p:sldId id="258" r:id="rId4"/>
    <p:sldId id="284" r:id="rId5"/>
    <p:sldId id="259" r:id="rId6"/>
    <p:sldId id="260" r:id="rId7"/>
    <p:sldId id="262" r:id="rId8"/>
    <p:sldId id="261" r:id="rId9"/>
    <p:sldId id="263" r:id="rId10"/>
    <p:sldId id="266" r:id="rId11"/>
    <p:sldId id="264" r:id="rId12"/>
    <p:sldId id="267" r:id="rId13"/>
    <p:sldId id="265" r:id="rId14"/>
    <p:sldId id="269" r:id="rId15"/>
    <p:sldId id="270" r:id="rId16"/>
    <p:sldId id="271" r:id="rId17"/>
    <p:sldId id="275" r:id="rId18"/>
    <p:sldId id="273" r:id="rId19"/>
    <p:sldId id="276" r:id="rId20"/>
    <p:sldId id="277" r:id="rId21"/>
    <p:sldId id="278" r:id="rId22"/>
    <p:sldId id="279" r:id="rId23"/>
    <p:sldId id="280" r:id="rId24"/>
    <p:sldId id="281" r:id="rId25"/>
    <p:sldId id="282" r:id="rId26"/>
    <p:sldId id="283" r:id="rId27"/>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204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B04EB361-BF98-4DE2-AC6B-8AE777CD1AAC}" type="datetimeFigureOut">
              <a:rPr lang="ja-JP" altLang="en-US"/>
              <a:pPr>
                <a:defRPr/>
              </a:pPr>
              <a:t>2008/12/29</a:t>
            </a:fld>
            <a:endParaRPr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D9C3ECE4-C054-4C1A-A1A4-43B6401CC9D3}"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283193DE-5ECE-47EB-ABD8-5DC516AF08B7}" type="datetimeFigureOut">
              <a:rPr lang="ja-JP" altLang="en-US"/>
              <a:pPr>
                <a:defRPr/>
              </a:pPr>
              <a:t>2008/12/29</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F5BFE184-BA47-4F6B-96D8-16CC18E7302B}"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fontAlgn="auto">
              <a:spcBef>
                <a:spcPts val="0"/>
              </a:spcBef>
              <a:spcAft>
                <a:spcPts val="0"/>
              </a:spcAft>
              <a:defRPr/>
            </a:pPr>
            <a:r>
              <a:rPr kumimoji="0" lang="ja-JP" altLang="en-US" sz="2300" dirty="0" err="1">
                <a:solidFill>
                  <a:schemeClr val="tx2"/>
                </a:solidFill>
                <a:latin typeface="+mn-lt"/>
                <a:ea typeface="ＭＳ Ｐゴシック" pitchFamily="50" charset="-128"/>
              </a:rPr>
              <a:t>わんくま</a:t>
            </a:r>
            <a:r>
              <a:rPr kumimoji="0" lang="ja-JP" altLang="en-US" sz="2300" dirty="0">
                <a:solidFill>
                  <a:schemeClr val="tx2"/>
                </a:solidFill>
                <a:latin typeface="+mn-lt"/>
                <a:ea typeface="ＭＳ Ｐゴシック" pitchFamily="50" charset="-128"/>
              </a:rPr>
              <a:t>同盟 </a:t>
            </a:r>
            <a:r>
              <a:rPr kumimoji="0" lang="ja-JP" altLang="en-US" sz="2300" dirty="0">
                <a:solidFill>
                  <a:schemeClr val="tx2"/>
                </a:solidFill>
                <a:latin typeface="+mn-lt"/>
                <a:ea typeface="ＭＳ Ｐゴシック" pitchFamily="50" charset="-128"/>
              </a:rPr>
              <a:t>名古屋勉強会 </a:t>
            </a:r>
            <a:r>
              <a:rPr kumimoji="0" lang="en-US" altLang="ja-JP" sz="2300" dirty="0">
                <a:solidFill>
                  <a:schemeClr val="tx2"/>
                </a:solidFill>
                <a:latin typeface="+mn-lt"/>
                <a:ea typeface="ＭＳ Ｐゴシック" pitchFamily="50" charset="-128"/>
              </a:rPr>
              <a:t>#3</a:t>
            </a:r>
            <a:endParaRPr kumimoji="0" lang="en-US" altLang="ja-JP" sz="2300" dirty="0">
              <a:solidFill>
                <a:schemeClr val="tx2"/>
              </a:solidFill>
              <a:latin typeface="+mn-lt"/>
              <a:ea typeface="ＭＳ Ｐゴシック" pitchFamily="50" charset="-128"/>
            </a:endParaRP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
        <p:nvSpPr>
          <p:cNvPr id="8" name="テキスト ボックス 7"/>
          <p:cNvSpPr txBox="1"/>
          <p:nvPr userDrawn="1"/>
        </p:nvSpPr>
        <p:spPr>
          <a:xfrm>
            <a:off x="8001000" y="6357938"/>
            <a:ext cx="582613" cy="369887"/>
          </a:xfrm>
          <a:prstGeom prst="rect">
            <a:avLst/>
          </a:prstGeom>
          <a:noFill/>
        </p:spPr>
        <p:txBody>
          <a:bodyPr wrap="none">
            <a:spAutoFit/>
          </a:bodyPr>
          <a:lstStyle/>
          <a:p>
            <a:pPr fontAlgn="auto">
              <a:spcBef>
                <a:spcPts val="0"/>
              </a:spcBef>
              <a:spcAft>
                <a:spcPts val="0"/>
              </a:spcAft>
              <a:defRPr/>
            </a:pPr>
            <a:fld id="{FD79E4ED-FC9D-4FF4-96C7-4884583019F0}" type="slidenum">
              <a:rPr lang="ja-JP" altLang="en-US">
                <a:latin typeface="+mn-lt"/>
                <a:ea typeface="+mn-ea"/>
              </a:rPr>
              <a:pPr fontAlgn="auto">
                <a:spcBef>
                  <a:spcPts val="0"/>
                </a:spcBef>
                <a:spcAft>
                  <a:spcPts val="0"/>
                </a:spcAft>
                <a:defRPr/>
              </a:pPr>
              <a:t>&lt;#&gt;</a:t>
            </a:fld>
            <a:endParaRPr lang="ja-JP" altLang="en-US" dirty="0">
              <a:latin typeface="+mn-lt"/>
              <a:ea typeface="+mn-ea"/>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algn="ctr" rtl="0" fontAlgn="base">
        <a:spcBef>
          <a:spcPct val="0"/>
        </a:spcBef>
        <a:spcAft>
          <a:spcPct val="0"/>
        </a:spcAft>
        <a:defRPr kumimoji="1" sz="2400">
          <a:solidFill>
            <a:schemeClr val="tx2"/>
          </a:solidFill>
          <a:latin typeface="+mj-lt"/>
          <a:ea typeface="+mj-ea"/>
          <a:cs typeface="+mj-cs"/>
        </a:defRPr>
      </a:lvl1pPr>
      <a:lvl2pPr algn="ctr" rtl="0" fontAlgn="base">
        <a:spcBef>
          <a:spcPct val="0"/>
        </a:spcBef>
        <a:spcAft>
          <a:spcPct val="0"/>
        </a:spcAft>
        <a:defRPr kumimoji="1" sz="2400">
          <a:solidFill>
            <a:schemeClr val="tx2"/>
          </a:solidFill>
          <a:latin typeface="Arial" charset="0"/>
          <a:ea typeface="ＭＳ Ｐゴシック" pitchFamily="50" charset="-128"/>
        </a:defRPr>
      </a:lvl2pPr>
      <a:lvl3pPr algn="ctr" rtl="0" fontAlgn="base">
        <a:spcBef>
          <a:spcPct val="0"/>
        </a:spcBef>
        <a:spcAft>
          <a:spcPct val="0"/>
        </a:spcAft>
        <a:defRPr kumimoji="1" sz="2400">
          <a:solidFill>
            <a:schemeClr val="tx2"/>
          </a:solidFill>
          <a:latin typeface="Arial" charset="0"/>
          <a:ea typeface="ＭＳ Ｐゴシック" pitchFamily="50" charset="-128"/>
        </a:defRPr>
      </a:lvl3pPr>
      <a:lvl4pPr algn="ctr" rtl="0" fontAlgn="base">
        <a:spcBef>
          <a:spcPct val="0"/>
        </a:spcBef>
        <a:spcAft>
          <a:spcPct val="0"/>
        </a:spcAft>
        <a:defRPr kumimoji="1" sz="2400">
          <a:solidFill>
            <a:schemeClr val="tx2"/>
          </a:solidFill>
          <a:latin typeface="Arial" charset="0"/>
          <a:ea typeface="ＭＳ Ｐゴシック" pitchFamily="50" charset="-128"/>
        </a:defRPr>
      </a:lvl4pPr>
      <a:lvl5pPr algn="ctr" rtl="0" fontAlgn="base">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slideLayout" Target="../slideLayouts/slideLayout6.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5e.biglobe.ne.jp/~aji/3min/index.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r>
              <a:rPr lang="ja-JP" altLang="en-US" sz="3200" smtClean="0"/>
              <a:t>勝手にインフラ隊</a:t>
            </a:r>
            <a:r>
              <a:rPr lang="en-US" altLang="ja-JP" smtClean="0"/>
              <a:t/>
            </a:r>
            <a:br>
              <a:rPr lang="en-US" altLang="ja-JP" smtClean="0"/>
            </a:br>
            <a:r>
              <a:rPr lang="en-US" altLang="ja-JP" smtClean="0"/>
              <a:t>(</a:t>
            </a:r>
            <a:r>
              <a:rPr lang="ja-JP" altLang="en-US" smtClean="0"/>
              <a:t>の中の人といっしょ</a:t>
            </a:r>
            <a:r>
              <a:rPr lang="en-US" altLang="ja-JP" smtClean="0"/>
              <a:t>)</a:t>
            </a:r>
            <a:br>
              <a:rPr lang="en-US" altLang="ja-JP" smtClean="0"/>
            </a:br>
            <a:r>
              <a:rPr lang="ja-JP" altLang="en-US" sz="3200" smtClean="0"/>
              <a:t>に学ぶネットワーク講座</a:t>
            </a:r>
          </a:p>
        </p:txBody>
      </p:sp>
      <p:sp>
        <p:nvSpPr>
          <p:cNvPr id="2051" name="サブタイトル 2"/>
          <p:cNvSpPr>
            <a:spLocks noGrp="1"/>
          </p:cNvSpPr>
          <p:nvPr>
            <p:ph type="subTitle" idx="1"/>
          </p:nvPr>
        </p:nvSpPr>
        <p:spPr/>
        <p:txBody>
          <a:bodyPr/>
          <a:lstStyle/>
          <a:p>
            <a:r>
              <a:rPr lang="ja-JP" altLang="en-US" smtClean="0"/>
              <a:t>まーる</a:t>
            </a:r>
            <a:endParaRPr lang="en-US" altLang="ja-JP" smtClean="0"/>
          </a:p>
          <a:p>
            <a:r>
              <a:rPr lang="en-US" altLang="ja-JP" smtClean="0"/>
              <a:t>maruesh@wankuma.com</a:t>
            </a:r>
            <a:endParaRPr lang="ja-JP" alt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en-US" altLang="ja-JP" smtClean="0"/>
              <a:t>OSI</a:t>
            </a:r>
            <a:r>
              <a:rPr lang="ja-JP" altLang="en-US" smtClean="0"/>
              <a:t>参照モデル</a:t>
            </a:r>
            <a:r>
              <a:rPr lang="en-US" altLang="ja-JP" smtClean="0"/>
              <a:t>(</a:t>
            </a:r>
            <a:r>
              <a:rPr lang="ja-JP" altLang="en-US" smtClean="0"/>
              <a:t>手紙の例</a:t>
            </a:r>
            <a:r>
              <a:rPr lang="en-US" altLang="ja-JP" smtClean="0"/>
              <a:t>)</a:t>
            </a:r>
            <a:endParaRPr lang="ja-JP" altLang="en-US" smtClean="0"/>
          </a:p>
        </p:txBody>
      </p:sp>
      <p:pic>
        <p:nvPicPr>
          <p:cNvPr id="11267" name="Picture 4" descr="C:\Documents and Settings\mtera\Local Settings\Temporary Internet Files\Content.IE5\6LXQ7AL4\MCj04288610000[1].wmf"/>
          <p:cNvPicPr>
            <a:picLocks noChangeAspect="1" noChangeArrowheads="1"/>
          </p:cNvPicPr>
          <p:nvPr/>
        </p:nvPicPr>
        <p:blipFill>
          <a:blip r:embed="rId2"/>
          <a:srcRect/>
          <a:stretch>
            <a:fillRect/>
          </a:stretch>
        </p:blipFill>
        <p:spPr bwMode="auto">
          <a:xfrm>
            <a:off x="3643313" y="1571625"/>
            <a:ext cx="1631950" cy="1752600"/>
          </a:xfrm>
          <a:prstGeom prst="rect">
            <a:avLst/>
          </a:prstGeom>
          <a:noFill/>
          <a:ln w="9525">
            <a:noFill/>
            <a:miter lim="800000"/>
            <a:headEnd/>
            <a:tailEnd/>
          </a:ln>
        </p:spPr>
      </p:pic>
      <p:pic>
        <p:nvPicPr>
          <p:cNvPr id="11268" name="Picture 5" descr="C:\Documents and Settings\mtera\Local Settings\Temporary Internet Files\Content.IE5\XZJB1TOE\MCj04241620000[1].wmf"/>
          <p:cNvPicPr>
            <a:picLocks noChangeAspect="1" noChangeArrowheads="1"/>
          </p:cNvPicPr>
          <p:nvPr/>
        </p:nvPicPr>
        <p:blipFill>
          <a:blip r:embed="rId3"/>
          <a:srcRect/>
          <a:stretch>
            <a:fillRect/>
          </a:stretch>
        </p:blipFill>
        <p:spPr bwMode="auto">
          <a:xfrm>
            <a:off x="3429000" y="4286250"/>
            <a:ext cx="1390650" cy="1835150"/>
          </a:xfrm>
          <a:prstGeom prst="rect">
            <a:avLst/>
          </a:prstGeom>
          <a:noFill/>
          <a:ln w="9525">
            <a:noFill/>
            <a:miter lim="800000"/>
            <a:headEnd/>
            <a:tailEnd/>
          </a:ln>
        </p:spPr>
      </p:pic>
      <p:pic>
        <p:nvPicPr>
          <p:cNvPr id="11269" name="Picture 6" descr="C:\Documents and Settings\mtera\Local Settings\Temporary Internet Files\Content.IE5\K3XNA6RH\MPj04225140000[1].jpg"/>
          <p:cNvPicPr>
            <a:picLocks noChangeAspect="1" noChangeArrowheads="1"/>
          </p:cNvPicPr>
          <p:nvPr/>
        </p:nvPicPr>
        <p:blipFill>
          <a:blip r:embed="rId4"/>
          <a:srcRect/>
          <a:stretch>
            <a:fillRect/>
          </a:stretch>
        </p:blipFill>
        <p:spPr bwMode="auto">
          <a:xfrm>
            <a:off x="428625" y="857250"/>
            <a:ext cx="2357438" cy="2947988"/>
          </a:xfrm>
          <a:prstGeom prst="rect">
            <a:avLst/>
          </a:prstGeom>
          <a:noFill/>
          <a:ln w="9525">
            <a:noFill/>
            <a:miter lim="800000"/>
            <a:headEnd/>
            <a:tailEnd/>
          </a:ln>
        </p:spPr>
      </p:pic>
      <p:pic>
        <p:nvPicPr>
          <p:cNvPr id="11270" name="Picture 7" descr="C:\Documents and Settings\mtera\Local Settings\Temporary Internet Files\Content.IE5\UDETEBMB\MCj04176520000[1].wmf"/>
          <p:cNvPicPr>
            <a:picLocks noChangeAspect="1" noChangeArrowheads="1"/>
          </p:cNvPicPr>
          <p:nvPr/>
        </p:nvPicPr>
        <p:blipFill>
          <a:blip r:embed="rId5"/>
          <a:srcRect/>
          <a:stretch>
            <a:fillRect/>
          </a:stretch>
        </p:blipFill>
        <p:spPr bwMode="auto">
          <a:xfrm>
            <a:off x="6215063" y="1643063"/>
            <a:ext cx="1641475" cy="1703387"/>
          </a:xfrm>
          <a:prstGeom prst="rect">
            <a:avLst/>
          </a:prstGeom>
          <a:noFill/>
          <a:ln w="9525">
            <a:noFill/>
            <a:miter lim="800000"/>
            <a:headEnd/>
            <a:tailEnd/>
          </a:ln>
        </p:spPr>
      </p:pic>
      <p:pic>
        <p:nvPicPr>
          <p:cNvPr id="11271" name="Picture 8" descr="C:\Documents and Settings\mtera\Local Settings\Temporary Internet Files\Content.IE5\9ATC4EFG\MCj04136660000[1].wmf"/>
          <p:cNvPicPr>
            <a:picLocks noChangeAspect="1" noChangeArrowheads="1"/>
          </p:cNvPicPr>
          <p:nvPr/>
        </p:nvPicPr>
        <p:blipFill>
          <a:blip r:embed="rId6"/>
          <a:srcRect/>
          <a:stretch>
            <a:fillRect/>
          </a:stretch>
        </p:blipFill>
        <p:spPr bwMode="auto">
          <a:xfrm>
            <a:off x="1143000" y="4286250"/>
            <a:ext cx="2047875" cy="2000250"/>
          </a:xfrm>
          <a:prstGeom prst="rect">
            <a:avLst/>
          </a:prstGeom>
          <a:noFill/>
          <a:ln w="9525">
            <a:noFill/>
            <a:miter lim="800000"/>
            <a:headEnd/>
            <a:tailEnd/>
          </a:ln>
        </p:spPr>
      </p:pic>
      <p:pic>
        <p:nvPicPr>
          <p:cNvPr id="11272" name="Picture 9" descr="C:\Documents and Settings\mtera\Local Settings\Temporary Internet Files\Content.IE5\QRSTUVE6\MCj04128060000[1].wmf"/>
          <p:cNvPicPr>
            <a:picLocks noChangeAspect="1" noChangeArrowheads="1"/>
          </p:cNvPicPr>
          <p:nvPr/>
        </p:nvPicPr>
        <p:blipFill>
          <a:blip r:embed="rId7"/>
          <a:srcRect/>
          <a:stretch>
            <a:fillRect/>
          </a:stretch>
        </p:blipFill>
        <p:spPr bwMode="auto">
          <a:xfrm>
            <a:off x="4929188" y="4071938"/>
            <a:ext cx="1568450" cy="1571625"/>
          </a:xfrm>
          <a:prstGeom prst="rect">
            <a:avLst/>
          </a:prstGeom>
          <a:noFill/>
          <a:ln w="9525">
            <a:noFill/>
            <a:miter lim="800000"/>
            <a:headEnd/>
            <a:tailEnd/>
          </a:ln>
        </p:spPr>
      </p:pic>
      <p:sp>
        <p:nvSpPr>
          <p:cNvPr id="11273" name="テキスト ボックス 11"/>
          <p:cNvSpPr txBox="1">
            <a:spLocks noChangeArrowheads="1"/>
          </p:cNvSpPr>
          <p:nvPr/>
        </p:nvSpPr>
        <p:spPr bwMode="auto">
          <a:xfrm>
            <a:off x="2786063" y="857250"/>
            <a:ext cx="1441450" cy="646113"/>
          </a:xfrm>
          <a:prstGeom prst="rect">
            <a:avLst/>
          </a:prstGeom>
          <a:noFill/>
          <a:ln w="9525">
            <a:noFill/>
            <a:miter lim="800000"/>
            <a:headEnd/>
            <a:tailEnd/>
          </a:ln>
        </p:spPr>
        <p:txBody>
          <a:bodyPr wrap="none">
            <a:spAutoFit/>
          </a:bodyPr>
          <a:lstStyle/>
          <a:p>
            <a:r>
              <a:rPr lang="ja-JP" altLang="en-US"/>
              <a:t>①手紙を書く</a:t>
            </a:r>
            <a:endParaRPr lang="en-US" altLang="ja-JP"/>
          </a:p>
          <a:p>
            <a:r>
              <a:rPr lang="en-US" altLang="ja-JP"/>
              <a:t>(</a:t>
            </a:r>
            <a:r>
              <a:rPr lang="ja-JP" altLang="en-US"/>
              <a:t>内容・表現</a:t>
            </a:r>
            <a:r>
              <a:rPr lang="en-US" altLang="ja-JP"/>
              <a:t>)</a:t>
            </a:r>
            <a:endParaRPr lang="ja-JP" altLang="en-US"/>
          </a:p>
        </p:txBody>
      </p:sp>
      <p:sp>
        <p:nvSpPr>
          <p:cNvPr id="11274" name="テキスト ボックス 12"/>
          <p:cNvSpPr txBox="1">
            <a:spLocks noChangeArrowheads="1"/>
          </p:cNvSpPr>
          <p:nvPr/>
        </p:nvSpPr>
        <p:spPr bwMode="auto">
          <a:xfrm>
            <a:off x="3571875" y="3143250"/>
            <a:ext cx="1755775" cy="646113"/>
          </a:xfrm>
          <a:prstGeom prst="rect">
            <a:avLst/>
          </a:prstGeom>
          <a:noFill/>
          <a:ln w="9525">
            <a:noFill/>
            <a:miter lim="800000"/>
            <a:headEnd/>
            <a:tailEnd/>
          </a:ln>
        </p:spPr>
        <p:txBody>
          <a:bodyPr wrap="none">
            <a:spAutoFit/>
          </a:bodyPr>
          <a:lstStyle/>
          <a:p>
            <a:r>
              <a:rPr lang="ja-JP" altLang="en-US"/>
              <a:t>②封筒に入れる</a:t>
            </a:r>
            <a:endParaRPr lang="en-US" altLang="ja-JP"/>
          </a:p>
          <a:p>
            <a:r>
              <a:rPr lang="en-US" altLang="ja-JP"/>
              <a:t>(</a:t>
            </a:r>
            <a:r>
              <a:rPr lang="ja-JP" altLang="en-US"/>
              <a:t>伝送物</a:t>
            </a:r>
            <a:r>
              <a:rPr lang="en-US" altLang="ja-JP"/>
              <a:t>)</a:t>
            </a:r>
            <a:endParaRPr lang="ja-JP" altLang="en-US"/>
          </a:p>
        </p:txBody>
      </p:sp>
      <p:sp>
        <p:nvSpPr>
          <p:cNvPr id="11275" name="テキスト ボックス 13"/>
          <p:cNvSpPr txBox="1">
            <a:spLocks noChangeArrowheads="1"/>
          </p:cNvSpPr>
          <p:nvPr/>
        </p:nvSpPr>
        <p:spPr bwMode="auto">
          <a:xfrm>
            <a:off x="6286500" y="1143000"/>
            <a:ext cx="2092325" cy="646113"/>
          </a:xfrm>
          <a:prstGeom prst="rect">
            <a:avLst/>
          </a:prstGeom>
          <a:noFill/>
          <a:ln w="9525">
            <a:noFill/>
            <a:miter lim="800000"/>
            <a:headEnd/>
            <a:tailEnd/>
          </a:ln>
        </p:spPr>
        <p:txBody>
          <a:bodyPr wrap="none">
            <a:spAutoFit/>
          </a:bodyPr>
          <a:lstStyle/>
          <a:p>
            <a:r>
              <a:rPr lang="ja-JP" altLang="en-US"/>
              <a:t>③ポストに投函する</a:t>
            </a:r>
            <a:endParaRPr lang="en-US" altLang="ja-JP"/>
          </a:p>
          <a:p>
            <a:r>
              <a:rPr lang="en-US" altLang="ja-JP"/>
              <a:t>(</a:t>
            </a:r>
            <a:r>
              <a:rPr lang="ja-JP" altLang="en-US"/>
              <a:t>伝送方法</a:t>
            </a:r>
            <a:r>
              <a:rPr lang="en-US" altLang="ja-JP"/>
              <a:t>)</a:t>
            </a:r>
            <a:endParaRPr lang="ja-JP" altLang="en-US"/>
          </a:p>
        </p:txBody>
      </p:sp>
      <p:sp>
        <p:nvSpPr>
          <p:cNvPr id="11276" name="テキスト ボックス 14"/>
          <p:cNvSpPr txBox="1">
            <a:spLocks noChangeArrowheads="1"/>
          </p:cNvSpPr>
          <p:nvPr/>
        </p:nvSpPr>
        <p:spPr bwMode="auto">
          <a:xfrm>
            <a:off x="642938" y="3786188"/>
            <a:ext cx="2825750" cy="646112"/>
          </a:xfrm>
          <a:prstGeom prst="rect">
            <a:avLst/>
          </a:prstGeom>
          <a:noFill/>
          <a:ln w="9525">
            <a:noFill/>
            <a:miter lim="800000"/>
            <a:headEnd/>
            <a:tailEnd/>
          </a:ln>
        </p:spPr>
        <p:txBody>
          <a:bodyPr wrap="none">
            <a:spAutoFit/>
          </a:bodyPr>
          <a:lstStyle/>
          <a:p>
            <a:r>
              <a:rPr lang="ja-JP" altLang="en-US"/>
              <a:t>④郵便局員が回収・仕分け</a:t>
            </a:r>
            <a:endParaRPr lang="en-US" altLang="ja-JP"/>
          </a:p>
          <a:p>
            <a:r>
              <a:rPr lang="en-US" altLang="ja-JP"/>
              <a:t>(</a:t>
            </a:r>
            <a:r>
              <a:rPr lang="ja-JP" altLang="en-US"/>
              <a:t>伝送方法</a:t>
            </a:r>
            <a:r>
              <a:rPr lang="en-US" altLang="ja-JP"/>
              <a:t>)</a:t>
            </a:r>
            <a:endParaRPr lang="ja-JP" altLang="en-US"/>
          </a:p>
        </p:txBody>
      </p:sp>
      <p:sp>
        <p:nvSpPr>
          <p:cNvPr id="11277" name="テキスト ボックス 15"/>
          <p:cNvSpPr txBox="1">
            <a:spLocks noChangeArrowheads="1"/>
          </p:cNvSpPr>
          <p:nvPr/>
        </p:nvSpPr>
        <p:spPr bwMode="auto">
          <a:xfrm>
            <a:off x="4429125" y="5572125"/>
            <a:ext cx="2032000" cy="646113"/>
          </a:xfrm>
          <a:prstGeom prst="rect">
            <a:avLst/>
          </a:prstGeom>
          <a:noFill/>
          <a:ln w="9525">
            <a:noFill/>
            <a:miter lim="800000"/>
            <a:headEnd/>
            <a:tailEnd/>
          </a:ln>
        </p:spPr>
        <p:txBody>
          <a:bodyPr wrap="none">
            <a:spAutoFit/>
          </a:bodyPr>
          <a:lstStyle/>
          <a:p>
            <a:r>
              <a:rPr lang="ja-JP" altLang="en-US"/>
              <a:t>⑤郵便局員が配達</a:t>
            </a:r>
            <a:endParaRPr lang="en-US" altLang="ja-JP"/>
          </a:p>
          <a:p>
            <a:r>
              <a:rPr lang="en-US" altLang="ja-JP"/>
              <a:t>(</a:t>
            </a:r>
            <a:r>
              <a:rPr lang="ja-JP" altLang="en-US"/>
              <a:t>伝送方法</a:t>
            </a:r>
            <a:r>
              <a:rPr lang="en-US" altLang="ja-JP"/>
              <a:t>)</a:t>
            </a:r>
            <a:endParaRPr lang="ja-JP" altLang="en-US"/>
          </a:p>
        </p:txBody>
      </p:sp>
      <p:pic>
        <p:nvPicPr>
          <p:cNvPr id="11278" name="Picture 14" descr="C:\Documents and Settings\mtera\Local Settings\Temporary Internet Files\Content.IE5\G9E3SHIR\MPj04091130000[1].jpg"/>
          <p:cNvPicPr>
            <a:picLocks noChangeAspect="1" noChangeArrowheads="1"/>
          </p:cNvPicPr>
          <p:nvPr/>
        </p:nvPicPr>
        <p:blipFill>
          <a:blip r:embed="rId8"/>
          <a:srcRect/>
          <a:stretch>
            <a:fillRect/>
          </a:stretch>
        </p:blipFill>
        <p:spPr bwMode="auto">
          <a:xfrm>
            <a:off x="7215188" y="3500438"/>
            <a:ext cx="1428750" cy="2147887"/>
          </a:xfrm>
          <a:prstGeom prst="rect">
            <a:avLst/>
          </a:prstGeom>
          <a:noFill/>
          <a:ln w="9525">
            <a:noFill/>
            <a:miter lim="800000"/>
            <a:headEnd/>
            <a:tailEnd/>
          </a:ln>
        </p:spPr>
      </p:pic>
      <p:sp>
        <p:nvSpPr>
          <p:cNvPr id="11279" name="テキスト ボックス 21"/>
          <p:cNvSpPr txBox="1">
            <a:spLocks noChangeArrowheads="1"/>
          </p:cNvSpPr>
          <p:nvPr/>
        </p:nvSpPr>
        <p:spPr bwMode="auto">
          <a:xfrm>
            <a:off x="7112000" y="5572125"/>
            <a:ext cx="1531938" cy="646113"/>
          </a:xfrm>
          <a:prstGeom prst="rect">
            <a:avLst/>
          </a:prstGeom>
          <a:noFill/>
          <a:ln w="9525">
            <a:noFill/>
            <a:miter lim="800000"/>
            <a:headEnd/>
            <a:tailEnd/>
          </a:ln>
        </p:spPr>
        <p:txBody>
          <a:bodyPr wrap="none">
            <a:spAutoFit/>
          </a:bodyPr>
          <a:lstStyle/>
          <a:p>
            <a:r>
              <a:rPr lang="ja-JP" altLang="en-US"/>
              <a:t>⑥手紙を読む</a:t>
            </a:r>
            <a:endParaRPr lang="en-US" altLang="ja-JP"/>
          </a:p>
          <a:p>
            <a:r>
              <a:rPr lang="en-US" altLang="ja-JP"/>
              <a:t>(</a:t>
            </a:r>
            <a:r>
              <a:rPr lang="ja-JP" altLang="en-US"/>
              <a:t>内容・表現</a:t>
            </a:r>
            <a:r>
              <a:rPr lang="en-US" altLang="ja-JP"/>
              <a:t>)</a:t>
            </a:r>
            <a:endParaRPr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en-US" altLang="ja-JP" smtClean="0"/>
              <a:t>OSI</a:t>
            </a:r>
            <a:r>
              <a:rPr lang="ja-JP" altLang="en-US" smtClean="0"/>
              <a:t>参照モデル</a:t>
            </a:r>
            <a:r>
              <a:rPr lang="en-US" altLang="ja-JP" smtClean="0"/>
              <a:t>(</a:t>
            </a:r>
            <a:r>
              <a:rPr lang="ja-JP" altLang="en-US" smtClean="0"/>
              <a:t>手紙の例</a:t>
            </a:r>
            <a:r>
              <a:rPr lang="en-US" altLang="ja-JP" smtClean="0"/>
              <a:t>)</a:t>
            </a:r>
            <a:endParaRPr lang="ja-JP" altLang="en-US" smtClean="0"/>
          </a:p>
        </p:txBody>
      </p:sp>
      <p:sp>
        <p:nvSpPr>
          <p:cNvPr id="12291" name="コンテンツ プレースホルダ 2"/>
          <p:cNvSpPr>
            <a:spLocks noGrp="1"/>
          </p:cNvSpPr>
          <p:nvPr>
            <p:ph idx="1"/>
          </p:nvPr>
        </p:nvSpPr>
        <p:spPr/>
        <p:txBody>
          <a:bodyPr/>
          <a:lstStyle/>
          <a:p>
            <a:r>
              <a:rPr lang="ja-JP" altLang="en-US" smtClean="0"/>
              <a:t>ルールを表にすると次の通り</a:t>
            </a:r>
            <a:endParaRPr lang="en-US" altLang="ja-JP" baseline="30000" smtClean="0"/>
          </a:p>
          <a:p>
            <a:endParaRPr lang="en-US" altLang="ja-JP" baseline="30000" smtClean="0"/>
          </a:p>
          <a:p>
            <a:endParaRPr lang="en-US" altLang="ja-JP" baseline="30000" smtClean="0"/>
          </a:p>
          <a:p>
            <a:endParaRPr lang="en-US" altLang="ja-JP" baseline="30000" smtClean="0"/>
          </a:p>
          <a:p>
            <a:endParaRPr lang="en-US" altLang="ja-JP" baseline="30000" smtClean="0"/>
          </a:p>
          <a:p>
            <a:endParaRPr lang="en-US" altLang="ja-JP" smtClean="0"/>
          </a:p>
          <a:p>
            <a:r>
              <a:rPr lang="ja-JP" altLang="en-US" smtClean="0"/>
              <a:t>それぞれの階層に応じてルールが存在</a:t>
            </a:r>
            <a:endParaRPr lang="en-US" altLang="ja-JP" smtClean="0"/>
          </a:p>
        </p:txBody>
      </p:sp>
      <p:graphicFrame>
        <p:nvGraphicFramePr>
          <p:cNvPr id="4" name="表 3"/>
          <p:cNvGraphicFramePr>
            <a:graphicFrameLocks noGrp="1"/>
          </p:cNvGraphicFramePr>
          <p:nvPr/>
        </p:nvGraphicFramePr>
        <p:xfrm>
          <a:off x="571500" y="1643063"/>
          <a:ext cx="7929618" cy="1854200"/>
        </p:xfrm>
        <a:graphic>
          <a:graphicData uri="http://schemas.openxmlformats.org/drawingml/2006/table">
            <a:tbl>
              <a:tblPr firstRow="1" bandRow="1">
                <a:tableStyleId>{073A0DAA-6AF3-43AB-8588-CEC1D06C72B9}</a:tableStyleId>
              </a:tblPr>
              <a:tblGrid>
                <a:gridCol w="1174758"/>
                <a:gridCol w="2569784"/>
                <a:gridCol w="4185076"/>
              </a:tblGrid>
              <a:tr h="370840">
                <a:tc>
                  <a:txBody>
                    <a:bodyPr/>
                    <a:lstStyle/>
                    <a:p>
                      <a:r>
                        <a:rPr kumimoji="1" lang="ja-JP" altLang="en-US" dirty="0" smtClean="0"/>
                        <a:t>階層</a:t>
                      </a:r>
                      <a:endParaRPr kumimoji="1" lang="ja-JP" altLang="en-US" dirty="0"/>
                    </a:p>
                  </a:txBody>
                  <a:tcPr/>
                </a:tc>
                <a:tc>
                  <a:txBody>
                    <a:bodyPr/>
                    <a:lstStyle/>
                    <a:p>
                      <a:r>
                        <a:rPr kumimoji="1" lang="ja-JP" altLang="en-US" dirty="0" smtClean="0"/>
                        <a:t>行うこと・するもの</a:t>
                      </a:r>
                      <a:endParaRPr kumimoji="1" lang="ja-JP" altLang="en-US" dirty="0"/>
                    </a:p>
                  </a:txBody>
                  <a:tcPr/>
                </a:tc>
                <a:tc>
                  <a:txBody>
                    <a:bodyPr/>
                    <a:lstStyle/>
                    <a:p>
                      <a:r>
                        <a:rPr kumimoji="1" lang="ja-JP" altLang="en-US" dirty="0" smtClean="0"/>
                        <a:t>ルール</a:t>
                      </a:r>
                      <a:endParaRPr kumimoji="1" lang="ja-JP" altLang="en-US" dirty="0"/>
                    </a:p>
                  </a:txBody>
                  <a:tcPr/>
                </a:tc>
              </a:tr>
              <a:tr h="370840">
                <a:tc>
                  <a:txBody>
                    <a:bodyPr/>
                    <a:lstStyle/>
                    <a:p>
                      <a:r>
                        <a:rPr kumimoji="1" lang="ja-JP" altLang="en-US" dirty="0" smtClean="0"/>
                        <a:t>内容</a:t>
                      </a:r>
                      <a:endParaRPr kumimoji="1" lang="ja-JP" altLang="en-US" dirty="0"/>
                    </a:p>
                  </a:txBody>
                  <a:tcPr/>
                </a:tc>
                <a:tc>
                  <a:txBody>
                    <a:bodyPr/>
                    <a:lstStyle/>
                    <a:p>
                      <a:r>
                        <a:rPr kumimoji="1" lang="ja-JP" altLang="en-US" dirty="0" smtClean="0"/>
                        <a:t>伝えたいことを考える。</a:t>
                      </a:r>
                      <a:endParaRPr kumimoji="1" lang="ja-JP" altLang="en-US" dirty="0"/>
                    </a:p>
                  </a:txBody>
                  <a:tcPr/>
                </a:tc>
                <a:tc>
                  <a:txBody>
                    <a:bodyPr/>
                    <a:lstStyle/>
                    <a:p>
                      <a:r>
                        <a:rPr kumimoji="1" lang="ja-JP" altLang="en-US" dirty="0" smtClean="0"/>
                        <a:t>明瞭に・簡潔に。</a:t>
                      </a:r>
                      <a:endParaRPr kumimoji="1" lang="ja-JP" altLang="en-US" dirty="0"/>
                    </a:p>
                  </a:txBody>
                  <a:tcPr/>
                </a:tc>
              </a:tr>
              <a:tr h="370840">
                <a:tc>
                  <a:txBody>
                    <a:bodyPr/>
                    <a:lstStyle/>
                    <a:p>
                      <a:r>
                        <a:rPr kumimoji="1" lang="ja-JP" altLang="en-US" dirty="0" smtClean="0"/>
                        <a:t>表現</a:t>
                      </a:r>
                      <a:endParaRPr kumimoji="1" lang="ja-JP" altLang="en-US" dirty="0"/>
                    </a:p>
                  </a:txBody>
                  <a:tcPr/>
                </a:tc>
                <a:tc>
                  <a:txBody>
                    <a:bodyPr/>
                    <a:lstStyle/>
                    <a:p>
                      <a:r>
                        <a:rPr kumimoji="1" lang="ja-JP" altLang="en-US" dirty="0" smtClean="0"/>
                        <a:t>手紙に書く</a:t>
                      </a:r>
                      <a:endParaRPr kumimoji="1" lang="ja-JP" altLang="en-US" dirty="0"/>
                    </a:p>
                  </a:txBody>
                  <a:tcPr/>
                </a:tc>
                <a:tc>
                  <a:txBody>
                    <a:bodyPr/>
                    <a:lstStyle/>
                    <a:p>
                      <a:r>
                        <a:rPr kumimoji="1" lang="ja-JP" altLang="en-US" dirty="0" smtClean="0"/>
                        <a:t>相手がわかる言葉で。文語文にする。</a:t>
                      </a:r>
                      <a:endParaRPr kumimoji="1" lang="ja-JP" altLang="en-US" dirty="0"/>
                    </a:p>
                  </a:txBody>
                  <a:tcPr/>
                </a:tc>
              </a:tr>
              <a:tr h="370840">
                <a:tc>
                  <a:txBody>
                    <a:bodyPr/>
                    <a:lstStyle/>
                    <a:p>
                      <a:r>
                        <a:rPr kumimoji="1" lang="ja-JP" altLang="en-US" dirty="0" smtClean="0"/>
                        <a:t>伝送物</a:t>
                      </a:r>
                      <a:endParaRPr kumimoji="1" lang="ja-JP" altLang="en-US" dirty="0"/>
                    </a:p>
                  </a:txBody>
                  <a:tcPr/>
                </a:tc>
                <a:tc>
                  <a:txBody>
                    <a:bodyPr/>
                    <a:lstStyle/>
                    <a:p>
                      <a:r>
                        <a:rPr kumimoji="1" lang="ja-JP" altLang="en-US" dirty="0" smtClean="0"/>
                        <a:t>便箋・封筒・宛名</a:t>
                      </a:r>
                      <a:endParaRPr kumimoji="1" lang="ja-JP" altLang="en-US" dirty="0"/>
                    </a:p>
                  </a:txBody>
                  <a:tcPr/>
                </a:tc>
                <a:tc>
                  <a:txBody>
                    <a:bodyPr/>
                    <a:lstStyle/>
                    <a:p>
                      <a:r>
                        <a:rPr kumimoji="1" lang="ja-JP" altLang="en-US" dirty="0" smtClean="0"/>
                        <a:t>定型の便箋・封筒。切手や宛名の書き方</a:t>
                      </a:r>
                      <a:endParaRPr kumimoji="1" lang="ja-JP" altLang="en-US" dirty="0"/>
                    </a:p>
                  </a:txBody>
                  <a:tcPr/>
                </a:tc>
              </a:tr>
              <a:tr h="370840">
                <a:tc>
                  <a:txBody>
                    <a:bodyPr/>
                    <a:lstStyle/>
                    <a:p>
                      <a:r>
                        <a:rPr kumimoji="1" lang="ja-JP" altLang="en-US" dirty="0" smtClean="0"/>
                        <a:t>伝送方法</a:t>
                      </a:r>
                      <a:endParaRPr kumimoji="1" lang="ja-JP" altLang="en-US" dirty="0"/>
                    </a:p>
                  </a:txBody>
                  <a:tcPr/>
                </a:tc>
                <a:tc>
                  <a:txBody>
                    <a:bodyPr/>
                    <a:lstStyle/>
                    <a:p>
                      <a:r>
                        <a:rPr kumimoji="1" lang="ja-JP" altLang="en-US" dirty="0" smtClean="0"/>
                        <a:t>郵便局員・郵便トラック</a:t>
                      </a:r>
                      <a:endParaRPr kumimoji="1" lang="ja-JP" altLang="en-US" dirty="0"/>
                    </a:p>
                  </a:txBody>
                  <a:tcPr/>
                </a:tc>
                <a:tc>
                  <a:txBody>
                    <a:bodyPr/>
                    <a:lstStyle/>
                    <a:p>
                      <a:r>
                        <a:rPr kumimoji="1" lang="ja-JP" altLang="en-US" dirty="0" smtClean="0"/>
                        <a:t>宛先までの道を決定する。</a:t>
                      </a:r>
                      <a:endParaRPr kumimoji="1" lang="ja-JP" altLang="en-US"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en-US" altLang="ja-JP" smtClean="0"/>
              <a:t>OSI</a:t>
            </a:r>
            <a:r>
              <a:rPr lang="ja-JP" altLang="en-US" smtClean="0"/>
              <a:t>参照モデルはなぜ階層構造か？</a:t>
            </a:r>
          </a:p>
        </p:txBody>
      </p:sp>
      <p:sp>
        <p:nvSpPr>
          <p:cNvPr id="13315" name="コンテンツ プレースホルダ 2"/>
          <p:cNvSpPr>
            <a:spLocks noGrp="1"/>
          </p:cNvSpPr>
          <p:nvPr>
            <p:ph idx="1"/>
          </p:nvPr>
        </p:nvSpPr>
        <p:spPr/>
        <p:txBody>
          <a:bodyPr/>
          <a:lstStyle/>
          <a:p>
            <a:r>
              <a:rPr lang="ja-JP" altLang="en-US" sz="2800" smtClean="0"/>
              <a:t>それぞれの層を独立させて扱いやすくする</a:t>
            </a:r>
            <a:endParaRPr lang="en-US" altLang="ja-JP" sz="2800" smtClean="0"/>
          </a:p>
          <a:p>
            <a:r>
              <a:rPr lang="ja-JP" altLang="en-US" sz="2800" smtClean="0"/>
              <a:t>手紙の例</a:t>
            </a:r>
            <a:endParaRPr lang="en-US" altLang="ja-JP" sz="2800" smtClean="0"/>
          </a:p>
          <a:p>
            <a:pPr lvl="1"/>
            <a:r>
              <a:rPr lang="ja-JP" altLang="en-US" sz="2400" smtClean="0"/>
              <a:t>手紙を中身を考えること</a:t>
            </a:r>
            <a:endParaRPr lang="en-US" altLang="ja-JP" sz="2400" smtClean="0"/>
          </a:p>
          <a:p>
            <a:pPr lvl="1"/>
            <a:r>
              <a:rPr lang="ja-JP" altLang="en-US" sz="2400" smtClean="0"/>
              <a:t>手紙を書くこと</a:t>
            </a:r>
            <a:endParaRPr lang="en-US" altLang="ja-JP" sz="2400" smtClean="0"/>
          </a:p>
          <a:p>
            <a:pPr lvl="1"/>
            <a:r>
              <a:rPr lang="ja-JP" altLang="en-US" sz="2400" smtClean="0"/>
              <a:t>便せんを封筒に入れて封をすること</a:t>
            </a:r>
            <a:endParaRPr lang="en-US" altLang="ja-JP" sz="2400" smtClean="0"/>
          </a:p>
          <a:p>
            <a:pPr lvl="1"/>
            <a:r>
              <a:rPr lang="ja-JP" altLang="en-US" sz="2400" smtClean="0"/>
              <a:t>郵便局員が回収・仕分けすること</a:t>
            </a:r>
            <a:endParaRPr lang="en-US" altLang="ja-JP" sz="2400" smtClean="0"/>
          </a:p>
          <a:p>
            <a:r>
              <a:rPr lang="ja-JP" altLang="en-US" sz="2800" smtClean="0"/>
              <a:t>独立しているので、ある階層でルールが変わってもそれ以外には影響がない。</a:t>
            </a:r>
            <a:endParaRPr lang="en-US" altLang="ja-JP" sz="2800" smtClean="0"/>
          </a:p>
          <a:p>
            <a:pPr lvl="1"/>
            <a:r>
              <a:rPr lang="ja-JP" altLang="en-US" sz="2400" smtClean="0"/>
              <a:t>例</a:t>
            </a:r>
            <a:r>
              <a:rPr lang="en-US" altLang="ja-JP" sz="2400" smtClean="0"/>
              <a:t>)</a:t>
            </a:r>
            <a:r>
              <a:rPr lang="ja-JP" altLang="en-US" sz="2400" smtClean="0"/>
              <a:t>郵便事業の民営化による伝送方法の変更</a:t>
            </a:r>
            <a:endParaRPr lang="en-US" altLang="ja-JP" sz="2400" smtClean="0"/>
          </a:p>
          <a:p>
            <a:r>
              <a:rPr lang="ja-JP" altLang="en-US" sz="2800" smtClean="0"/>
              <a:t>機能別に考えればよい</a:t>
            </a:r>
            <a:endParaRPr lang="en-US" altLang="ja-JP" sz="28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en-US" altLang="ja-JP" smtClean="0"/>
              <a:t>OSI</a:t>
            </a:r>
            <a:r>
              <a:rPr lang="ja-JP" altLang="en-US" smtClean="0"/>
              <a:t>参照モデル</a:t>
            </a:r>
            <a:r>
              <a:rPr lang="en-US" altLang="ja-JP" smtClean="0"/>
              <a:t>(</a:t>
            </a:r>
            <a:r>
              <a:rPr lang="ja-JP" altLang="en-US" smtClean="0"/>
              <a:t>７つの階層</a:t>
            </a:r>
            <a:r>
              <a:rPr lang="en-US" altLang="ja-JP" smtClean="0"/>
              <a:t>)</a:t>
            </a:r>
            <a:endParaRPr lang="ja-JP" altLang="en-US" smtClean="0"/>
          </a:p>
        </p:txBody>
      </p:sp>
      <p:sp>
        <p:nvSpPr>
          <p:cNvPr id="14339" name="コンテンツ プレースホルダ 2"/>
          <p:cNvSpPr>
            <a:spLocks noGrp="1"/>
          </p:cNvSpPr>
          <p:nvPr>
            <p:ph idx="1"/>
          </p:nvPr>
        </p:nvSpPr>
        <p:spPr/>
        <p:txBody>
          <a:bodyPr/>
          <a:lstStyle/>
          <a:p>
            <a:r>
              <a:rPr lang="ja-JP" altLang="en-US" smtClean="0"/>
              <a:t>実際の</a:t>
            </a:r>
            <a:r>
              <a:rPr lang="en-US" altLang="ja-JP" smtClean="0"/>
              <a:t>OSI</a:t>
            </a:r>
            <a:r>
              <a:rPr lang="ja-JP" altLang="en-US" smtClean="0"/>
              <a:t>参照モデルは７階層</a:t>
            </a:r>
            <a:endParaRPr lang="en-US" altLang="ja-JP" smtClean="0"/>
          </a:p>
          <a:p>
            <a:pPr lvl="1"/>
            <a:r>
              <a:rPr lang="ja-JP" altLang="en-US" smtClean="0"/>
              <a:t>アプリケーション層</a:t>
            </a:r>
            <a:endParaRPr lang="en-US" altLang="ja-JP" smtClean="0"/>
          </a:p>
          <a:p>
            <a:pPr lvl="1"/>
            <a:r>
              <a:rPr lang="ja-JP" altLang="en-US" smtClean="0"/>
              <a:t>プレゼンテーション層</a:t>
            </a:r>
            <a:endParaRPr lang="en-US" altLang="ja-JP" smtClean="0"/>
          </a:p>
          <a:p>
            <a:pPr lvl="1"/>
            <a:r>
              <a:rPr lang="ja-JP" altLang="en-US" smtClean="0"/>
              <a:t>セション層</a:t>
            </a:r>
            <a:endParaRPr lang="en-US" altLang="ja-JP" smtClean="0"/>
          </a:p>
          <a:p>
            <a:pPr lvl="1"/>
            <a:r>
              <a:rPr lang="ja-JP" altLang="en-US" smtClean="0"/>
              <a:t>トランスポート層</a:t>
            </a:r>
            <a:endParaRPr lang="en-US" altLang="ja-JP" smtClean="0"/>
          </a:p>
          <a:p>
            <a:pPr lvl="1"/>
            <a:r>
              <a:rPr lang="ja-JP" altLang="en-US" smtClean="0"/>
              <a:t>ネットワーク層</a:t>
            </a:r>
            <a:endParaRPr lang="en-US" altLang="ja-JP" smtClean="0"/>
          </a:p>
          <a:p>
            <a:pPr lvl="1"/>
            <a:r>
              <a:rPr lang="ja-JP" altLang="en-US" smtClean="0"/>
              <a:t>データリンク層</a:t>
            </a:r>
            <a:endParaRPr lang="en-US" altLang="ja-JP" smtClean="0"/>
          </a:p>
          <a:p>
            <a:pPr lvl="1"/>
            <a:r>
              <a:rPr lang="ja-JP" altLang="en-US" smtClean="0"/>
              <a:t>物理層</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r>
              <a:rPr lang="en-US" altLang="ja-JP" smtClean="0"/>
              <a:t>OSI</a:t>
            </a:r>
            <a:r>
              <a:rPr lang="ja-JP" altLang="en-US" smtClean="0"/>
              <a:t>参照モデル</a:t>
            </a:r>
            <a:r>
              <a:rPr lang="en-US" altLang="ja-JP" smtClean="0"/>
              <a:t>(</a:t>
            </a:r>
            <a:r>
              <a:rPr lang="ja-JP" altLang="en-US" smtClean="0"/>
              <a:t>レイヤ５～７</a:t>
            </a:r>
            <a:r>
              <a:rPr lang="en-US" altLang="ja-JP" smtClean="0"/>
              <a:t>)</a:t>
            </a:r>
            <a:endParaRPr lang="ja-JP" altLang="en-US" smtClean="0"/>
          </a:p>
        </p:txBody>
      </p:sp>
      <p:sp>
        <p:nvSpPr>
          <p:cNvPr id="15363" name="コンテンツ プレースホルダ 2"/>
          <p:cNvSpPr>
            <a:spLocks noGrp="1"/>
          </p:cNvSpPr>
          <p:nvPr>
            <p:ph idx="1"/>
          </p:nvPr>
        </p:nvSpPr>
        <p:spPr/>
        <p:txBody>
          <a:bodyPr/>
          <a:lstStyle/>
          <a:p>
            <a:r>
              <a:rPr lang="ja-JP" altLang="en-US" smtClean="0"/>
              <a:t>レイヤ７：アプリケーション層</a:t>
            </a:r>
            <a:endParaRPr lang="en-US" altLang="ja-JP" smtClean="0"/>
          </a:p>
          <a:p>
            <a:pPr lvl="1"/>
            <a:r>
              <a:rPr lang="ja-JP" altLang="en-US" smtClean="0"/>
              <a:t>階層の最上位に位置し、アプリケーションにネットワークというサービスを提供する。</a:t>
            </a:r>
            <a:endParaRPr lang="en-US" altLang="ja-JP" smtClean="0"/>
          </a:p>
          <a:p>
            <a:r>
              <a:rPr lang="ja-JP" altLang="en-US" smtClean="0"/>
              <a:t>レイヤ６：プレゼンテーション層</a:t>
            </a:r>
            <a:endParaRPr lang="en-US" altLang="ja-JP" smtClean="0"/>
          </a:p>
          <a:p>
            <a:pPr lvl="1"/>
            <a:r>
              <a:rPr lang="ja-JP" altLang="en-US" smtClean="0"/>
              <a:t>データの変換、圧縮、暗号化を行う。</a:t>
            </a:r>
            <a:endParaRPr lang="en-US" altLang="ja-JP" smtClean="0"/>
          </a:p>
          <a:p>
            <a:r>
              <a:rPr lang="ja-JP" altLang="en-US" smtClean="0"/>
              <a:t>レイヤ５：セション層</a:t>
            </a:r>
            <a:endParaRPr lang="en-US" altLang="ja-JP" smtClean="0"/>
          </a:p>
          <a:p>
            <a:pPr lvl="1"/>
            <a:r>
              <a:rPr lang="ja-JP" altLang="en-US" smtClean="0"/>
              <a:t>セッションの開始、維持、管理、終了を行う。</a:t>
            </a:r>
            <a:endParaRPr lang="en-US" altLang="ja-JP" smtClean="0"/>
          </a:p>
          <a:p>
            <a:r>
              <a:rPr lang="en-US" altLang="ja-JP" smtClean="0"/>
              <a:t>TCP/IP</a:t>
            </a:r>
            <a:r>
              <a:rPr lang="ja-JP" altLang="en-US" smtClean="0"/>
              <a:t>の場合、レイヤ５～７は１つのプロトコルとして実装される場合が多い</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r>
              <a:rPr lang="en-US" altLang="ja-JP" smtClean="0"/>
              <a:t>OSI</a:t>
            </a:r>
            <a:r>
              <a:rPr lang="ja-JP" altLang="en-US" smtClean="0"/>
              <a:t>参照モデル</a:t>
            </a:r>
            <a:r>
              <a:rPr lang="en-US" altLang="ja-JP" smtClean="0"/>
              <a:t>(</a:t>
            </a:r>
            <a:r>
              <a:rPr lang="ja-JP" altLang="en-US" smtClean="0"/>
              <a:t>レイヤ３，４</a:t>
            </a:r>
            <a:r>
              <a:rPr lang="en-US" altLang="ja-JP" smtClean="0"/>
              <a:t>)</a:t>
            </a:r>
            <a:endParaRPr lang="ja-JP" altLang="en-US" smtClean="0"/>
          </a:p>
        </p:txBody>
      </p:sp>
      <p:sp>
        <p:nvSpPr>
          <p:cNvPr id="16387" name="コンテンツ プレースホルダ 2"/>
          <p:cNvSpPr>
            <a:spLocks noGrp="1"/>
          </p:cNvSpPr>
          <p:nvPr>
            <p:ph idx="1"/>
          </p:nvPr>
        </p:nvSpPr>
        <p:spPr/>
        <p:txBody>
          <a:bodyPr/>
          <a:lstStyle/>
          <a:p>
            <a:r>
              <a:rPr lang="ja-JP" altLang="en-US" smtClean="0"/>
              <a:t>レイヤ４：トランスポート層</a:t>
            </a:r>
            <a:endParaRPr lang="en-US" altLang="ja-JP" smtClean="0"/>
          </a:p>
          <a:p>
            <a:pPr lvl="1"/>
            <a:r>
              <a:rPr lang="ja-JP" altLang="en-US" smtClean="0"/>
              <a:t>信頼性の高い通信サービスを保証する</a:t>
            </a:r>
            <a:endParaRPr lang="en-US" altLang="ja-JP" smtClean="0"/>
          </a:p>
          <a:p>
            <a:pPr lvl="1"/>
            <a:r>
              <a:rPr lang="en-US" altLang="ja-JP" smtClean="0"/>
              <a:t>TCP/IP</a:t>
            </a:r>
            <a:r>
              <a:rPr lang="ja-JP" altLang="en-US" smtClean="0"/>
              <a:t>の場合は、</a:t>
            </a:r>
            <a:r>
              <a:rPr lang="en-US" altLang="ja-JP" smtClean="0"/>
              <a:t>TCP</a:t>
            </a:r>
            <a:r>
              <a:rPr lang="ja-JP" altLang="en-US" smtClean="0"/>
              <a:t>と</a:t>
            </a:r>
            <a:r>
              <a:rPr lang="en-US" altLang="ja-JP" smtClean="0"/>
              <a:t>UDP</a:t>
            </a:r>
            <a:r>
              <a:rPr lang="ja-JP" altLang="en-US" smtClean="0"/>
              <a:t>が担当</a:t>
            </a:r>
            <a:endParaRPr lang="en-US" altLang="ja-JP" smtClean="0"/>
          </a:p>
          <a:p>
            <a:r>
              <a:rPr lang="ja-JP" altLang="en-US" smtClean="0"/>
              <a:t>レイヤ３：ネットワーク層</a:t>
            </a:r>
            <a:endParaRPr lang="en-US" altLang="ja-JP" smtClean="0"/>
          </a:p>
          <a:p>
            <a:pPr lvl="1"/>
            <a:r>
              <a:rPr lang="ja-JP" altLang="en-US" smtClean="0"/>
              <a:t>離れた場所に存在する相手との間でデータ伝送・運ぶルートの決定・宛先の決定などを行う</a:t>
            </a:r>
            <a:endParaRPr lang="en-US" altLang="ja-JP" smtClean="0"/>
          </a:p>
          <a:p>
            <a:pPr lvl="1"/>
            <a:r>
              <a:rPr lang="en-US" altLang="ja-JP" smtClean="0"/>
              <a:t>TCP/IP</a:t>
            </a:r>
            <a:r>
              <a:rPr lang="ja-JP" altLang="en-US" smtClean="0"/>
              <a:t>の場合は、</a:t>
            </a:r>
            <a:r>
              <a:rPr lang="en-US" altLang="ja-JP" smtClean="0"/>
              <a:t>IP</a:t>
            </a:r>
            <a:r>
              <a:rPr lang="ja-JP" altLang="en-US" smtClean="0"/>
              <a:t>が担当</a:t>
            </a:r>
            <a:endParaRPr lang="en-US" altLang="ja-JP" smtClean="0"/>
          </a:p>
          <a:p>
            <a:r>
              <a:rPr lang="en-US" altLang="ja-JP" smtClean="0"/>
              <a:t>TCP/IP</a:t>
            </a:r>
            <a:r>
              <a:rPr lang="ja-JP" altLang="en-US" smtClean="0"/>
              <a:t>の場合、レイヤ７～３のプロトコルは</a:t>
            </a:r>
            <a:r>
              <a:rPr lang="en-US" altLang="ja-JP" smtClean="0"/>
              <a:t>IETF</a:t>
            </a:r>
            <a:r>
              <a:rPr lang="ja-JP" altLang="en-US" smtClean="0"/>
              <a:t>の</a:t>
            </a:r>
            <a:r>
              <a:rPr lang="en-US" altLang="ja-JP" smtClean="0"/>
              <a:t>RFC</a:t>
            </a:r>
            <a:r>
              <a:rPr lang="ja-JP" altLang="en-US" smtClean="0"/>
              <a:t>で規定</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r>
              <a:rPr lang="en-US" altLang="ja-JP" smtClean="0"/>
              <a:t>OSI</a:t>
            </a:r>
            <a:r>
              <a:rPr lang="ja-JP" altLang="en-US" smtClean="0"/>
              <a:t>参照モデル</a:t>
            </a:r>
            <a:r>
              <a:rPr lang="en-US" altLang="ja-JP" smtClean="0"/>
              <a:t>(</a:t>
            </a:r>
            <a:r>
              <a:rPr lang="ja-JP" altLang="en-US" smtClean="0"/>
              <a:t>レイヤ１，２</a:t>
            </a:r>
            <a:r>
              <a:rPr lang="en-US" altLang="ja-JP" smtClean="0"/>
              <a:t>)</a:t>
            </a:r>
            <a:endParaRPr lang="ja-JP" altLang="en-US" smtClean="0"/>
          </a:p>
        </p:txBody>
      </p:sp>
      <p:sp>
        <p:nvSpPr>
          <p:cNvPr id="17411" name="コンテンツ プレースホルダ 2"/>
          <p:cNvSpPr>
            <a:spLocks noGrp="1"/>
          </p:cNvSpPr>
          <p:nvPr>
            <p:ph idx="1"/>
          </p:nvPr>
        </p:nvSpPr>
        <p:spPr/>
        <p:txBody>
          <a:bodyPr/>
          <a:lstStyle/>
          <a:p>
            <a:r>
              <a:rPr lang="ja-JP" altLang="en-US" smtClean="0"/>
              <a:t>レイヤ２：データリンク層</a:t>
            </a:r>
            <a:endParaRPr lang="en-US" altLang="ja-JP" smtClean="0"/>
          </a:p>
          <a:p>
            <a:pPr lvl="1"/>
            <a:r>
              <a:rPr lang="ja-JP" altLang="en-US" smtClean="0"/>
              <a:t>近くの機器とのデータ伝送制御を行う</a:t>
            </a:r>
            <a:endParaRPr lang="en-US" altLang="ja-JP" smtClean="0"/>
          </a:p>
          <a:p>
            <a:r>
              <a:rPr lang="ja-JP" altLang="en-US" smtClean="0"/>
              <a:t>レイヤ１：物理層</a:t>
            </a:r>
            <a:endParaRPr lang="en-US" altLang="ja-JP" smtClean="0"/>
          </a:p>
          <a:p>
            <a:pPr lvl="1"/>
            <a:r>
              <a:rPr lang="ja-JP" altLang="en-US" smtClean="0"/>
              <a:t>実際に電気信号のやりとりを行う</a:t>
            </a:r>
            <a:endParaRPr lang="en-US" altLang="ja-JP" smtClean="0"/>
          </a:p>
          <a:p>
            <a:r>
              <a:rPr lang="ja-JP" altLang="en-US" smtClean="0"/>
              <a:t>これら２層はイーサネットや</a:t>
            </a:r>
            <a:r>
              <a:rPr lang="en-US" altLang="ja-JP" smtClean="0"/>
              <a:t>IEEE802.3,802.5,FDDI</a:t>
            </a:r>
            <a:r>
              <a:rPr lang="ja-JP" altLang="en-US" smtClean="0"/>
              <a:t>といった規格で取り決められている。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r>
              <a:rPr lang="ja-JP" altLang="en-US" smtClean="0"/>
              <a:t>データとデータユニット</a:t>
            </a:r>
            <a:r>
              <a:rPr lang="en-US" altLang="ja-JP" smtClean="0"/>
              <a:t>(</a:t>
            </a:r>
            <a:r>
              <a:rPr lang="ja-JP" altLang="en-US" smtClean="0"/>
              <a:t>宅配便の例</a:t>
            </a:r>
            <a:r>
              <a:rPr lang="en-US" altLang="ja-JP" smtClean="0"/>
              <a:t>)</a:t>
            </a:r>
            <a:endParaRPr lang="ja-JP" altLang="en-US" smtClean="0"/>
          </a:p>
        </p:txBody>
      </p:sp>
      <p:sp>
        <p:nvSpPr>
          <p:cNvPr id="18435" name="コンテンツ プレースホルダ 2"/>
          <p:cNvSpPr>
            <a:spLocks noGrp="1"/>
          </p:cNvSpPr>
          <p:nvPr>
            <p:ph idx="1"/>
          </p:nvPr>
        </p:nvSpPr>
        <p:spPr/>
        <p:txBody>
          <a:bodyPr/>
          <a:lstStyle/>
          <a:p>
            <a:r>
              <a:rPr lang="ja-JP" altLang="en-US" smtClean="0"/>
              <a:t>宅配便を送ることを考える。</a:t>
            </a:r>
            <a:endParaRPr lang="en-US" altLang="ja-JP" smtClean="0"/>
          </a:p>
          <a:p>
            <a:pPr lvl="1"/>
            <a:r>
              <a:rPr lang="ja-JP" altLang="en-US" smtClean="0"/>
              <a:t>まず、荷物を梱包。</a:t>
            </a:r>
            <a:endParaRPr lang="en-US" altLang="ja-JP" smtClean="0"/>
          </a:p>
          <a:p>
            <a:pPr lvl="1"/>
            <a:r>
              <a:rPr lang="ja-JP" altLang="en-US" smtClean="0"/>
              <a:t>梱包した荷物に宛名を貼って配達を依頼。</a:t>
            </a:r>
            <a:endParaRPr lang="en-US" altLang="ja-JP" smtClean="0"/>
          </a:p>
          <a:p>
            <a:pPr lvl="1"/>
            <a:r>
              <a:rPr lang="ja-JP" altLang="en-US" smtClean="0"/>
              <a:t>宅配業者は配送表を貼って宛先に宅配。</a:t>
            </a:r>
            <a:endParaRPr lang="en-US" altLang="ja-JP" smtClean="0"/>
          </a:p>
          <a:p>
            <a:pPr lvl="1"/>
            <a:r>
              <a:rPr lang="ja-JP" altLang="en-US" smtClean="0"/>
              <a:t>受け取った側は逆のことをする。</a:t>
            </a:r>
            <a:endParaRPr lang="en-US" altLang="ja-JP" smtClean="0"/>
          </a:p>
          <a:p>
            <a:r>
              <a:rPr lang="ja-JP" altLang="en-US" smtClean="0"/>
              <a:t>つまり送りたい荷物以外に必要な情報等をつけて相手に送る。</a:t>
            </a:r>
            <a:endParaRPr lang="en-US" altLang="ja-JP" smtClean="0"/>
          </a:p>
          <a:p>
            <a:pPr lvl="1"/>
            <a:r>
              <a:rPr lang="ja-JP" altLang="en-US" smtClean="0"/>
              <a:t>中身をデータとすると、制御情報を付加された全体をデータユニットと呼ぶ</a:t>
            </a:r>
            <a:endParaRPr lang="en-US" altLang="ja-JP" smtClean="0"/>
          </a:p>
          <a:p>
            <a:endParaRPr lang="en-US" altLang="ja-JP"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r>
              <a:rPr lang="ja-JP" altLang="en-US" smtClean="0"/>
              <a:t>データとデータユニット</a:t>
            </a:r>
            <a:r>
              <a:rPr lang="en-US" altLang="ja-JP" smtClean="0"/>
              <a:t>(TCP/IP</a:t>
            </a:r>
            <a:r>
              <a:rPr lang="ja-JP" altLang="en-US" smtClean="0"/>
              <a:t>の場合</a:t>
            </a:r>
            <a:r>
              <a:rPr lang="en-US" altLang="ja-JP" smtClean="0"/>
              <a:t>)</a:t>
            </a:r>
            <a:endParaRPr lang="ja-JP" altLang="en-US" smtClean="0"/>
          </a:p>
        </p:txBody>
      </p:sp>
      <p:sp>
        <p:nvSpPr>
          <p:cNvPr id="4" name="正方形/長方形 3"/>
          <p:cNvSpPr/>
          <p:nvPr/>
        </p:nvSpPr>
        <p:spPr>
          <a:xfrm>
            <a:off x="1143000" y="1500188"/>
            <a:ext cx="228600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アプリケーション層</a:t>
            </a:r>
            <a:endParaRPr lang="ja-JP" altLang="en-US" dirty="0">
              <a:solidFill>
                <a:schemeClr val="tx1"/>
              </a:solidFill>
            </a:endParaRPr>
          </a:p>
        </p:txBody>
      </p:sp>
      <p:sp>
        <p:nvSpPr>
          <p:cNvPr id="5" name="正方形/長方形 4"/>
          <p:cNvSpPr/>
          <p:nvPr/>
        </p:nvSpPr>
        <p:spPr>
          <a:xfrm>
            <a:off x="1143000" y="2071688"/>
            <a:ext cx="228600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プレゼンテーション層</a:t>
            </a:r>
            <a:endParaRPr lang="ja-JP" altLang="en-US" dirty="0">
              <a:solidFill>
                <a:schemeClr val="tx1"/>
              </a:solidFill>
            </a:endParaRPr>
          </a:p>
        </p:txBody>
      </p:sp>
      <p:sp>
        <p:nvSpPr>
          <p:cNvPr id="6" name="正方形/長方形 5"/>
          <p:cNvSpPr/>
          <p:nvPr/>
        </p:nvSpPr>
        <p:spPr>
          <a:xfrm>
            <a:off x="1143000" y="2643188"/>
            <a:ext cx="228600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セション層</a:t>
            </a:r>
            <a:endParaRPr lang="ja-JP" altLang="en-US" dirty="0">
              <a:solidFill>
                <a:schemeClr val="tx1"/>
              </a:solidFill>
            </a:endParaRPr>
          </a:p>
        </p:txBody>
      </p:sp>
      <p:sp>
        <p:nvSpPr>
          <p:cNvPr id="7" name="正方形/長方形 6"/>
          <p:cNvSpPr/>
          <p:nvPr/>
        </p:nvSpPr>
        <p:spPr>
          <a:xfrm>
            <a:off x="1143000" y="3214688"/>
            <a:ext cx="228600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トランスポート層</a:t>
            </a:r>
            <a:endParaRPr lang="ja-JP" altLang="en-US" dirty="0">
              <a:solidFill>
                <a:schemeClr val="tx1"/>
              </a:solidFill>
            </a:endParaRPr>
          </a:p>
        </p:txBody>
      </p:sp>
      <p:sp>
        <p:nvSpPr>
          <p:cNvPr id="8" name="正方形/長方形 7"/>
          <p:cNvSpPr/>
          <p:nvPr/>
        </p:nvSpPr>
        <p:spPr>
          <a:xfrm>
            <a:off x="1143000" y="3786188"/>
            <a:ext cx="228600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ネットワーク</a:t>
            </a:r>
            <a:r>
              <a:rPr lang="ja-JP" altLang="en-US" dirty="0">
                <a:solidFill>
                  <a:schemeClr val="tx1"/>
                </a:solidFill>
              </a:rPr>
              <a:t>層</a:t>
            </a:r>
            <a:endParaRPr lang="ja-JP" altLang="en-US" dirty="0">
              <a:solidFill>
                <a:schemeClr val="tx1"/>
              </a:solidFill>
            </a:endParaRPr>
          </a:p>
        </p:txBody>
      </p:sp>
      <p:sp>
        <p:nvSpPr>
          <p:cNvPr id="9" name="正方形/長方形 8"/>
          <p:cNvSpPr/>
          <p:nvPr/>
        </p:nvSpPr>
        <p:spPr>
          <a:xfrm>
            <a:off x="1143000" y="4357688"/>
            <a:ext cx="228600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データリンク層</a:t>
            </a:r>
            <a:endParaRPr lang="ja-JP" altLang="en-US" dirty="0">
              <a:solidFill>
                <a:schemeClr val="tx1"/>
              </a:solidFill>
            </a:endParaRPr>
          </a:p>
        </p:txBody>
      </p:sp>
      <p:sp>
        <p:nvSpPr>
          <p:cNvPr id="10" name="正方形/長方形 9"/>
          <p:cNvSpPr/>
          <p:nvPr/>
        </p:nvSpPr>
        <p:spPr>
          <a:xfrm>
            <a:off x="1143000" y="4929188"/>
            <a:ext cx="2286000"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物理層</a:t>
            </a:r>
            <a:endParaRPr lang="ja-JP" altLang="en-US" dirty="0">
              <a:solidFill>
                <a:schemeClr val="tx1"/>
              </a:solidFill>
            </a:endParaRPr>
          </a:p>
        </p:txBody>
      </p:sp>
      <p:sp>
        <p:nvSpPr>
          <p:cNvPr id="12" name="正方形/長方形 11"/>
          <p:cNvSpPr/>
          <p:nvPr/>
        </p:nvSpPr>
        <p:spPr>
          <a:xfrm>
            <a:off x="4786313" y="1571625"/>
            <a:ext cx="1214437" cy="357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データ</a:t>
            </a:r>
          </a:p>
        </p:txBody>
      </p:sp>
      <p:sp>
        <p:nvSpPr>
          <p:cNvPr id="15" name="正方形/長方形 14"/>
          <p:cNvSpPr/>
          <p:nvPr/>
        </p:nvSpPr>
        <p:spPr>
          <a:xfrm>
            <a:off x="4786313" y="2143125"/>
            <a:ext cx="1214437" cy="357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データ</a:t>
            </a:r>
          </a:p>
        </p:txBody>
      </p:sp>
      <p:sp>
        <p:nvSpPr>
          <p:cNvPr id="16" name="正方形/長方形 15"/>
          <p:cNvSpPr/>
          <p:nvPr/>
        </p:nvSpPr>
        <p:spPr>
          <a:xfrm>
            <a:off x="4786313" y="2714625"/>
            <a:ext cx="1214437" cy="357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データ</a:t>
            </a:r>
          </a:p>
        </p:txBody>
      </p:sp>
      <p:sp>
        <p:nvSpPr>
          <p:cNvPr id="17" name="正方形/長方形 16"/>
          <p:cNvSpPr/>
          <p:nvPr/>
        </p:nvSpPr>
        <p:spPr>
          <a:xfrm>
            <a:off x="4500563" y="3286125"/>
            <a:ext cx="1500187" cy="357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セグメント</a:t>
            </a:r>
          </a:p>
        </p:txBody>
      </p:sp>
      <p:sp>
        <p:nvSpPr>
          <p:cNvPr id="18" name="正方形/長方形 17"/>
          <p:cNvSpPr/>
          <p:nvPr/>
        </p:nvSpPr>
        <p:spPr>
          <a:xfrm>
            <a:off x="4214813" y="3857625"/>
            <a:ext cx="1785937" cy="357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パケット</a:t>
            </a:r>
          </a:p>
        </p:txBody>
      </p:sp>
      <p:sp>
        <p:nvSpPr>
          <p:cNvPr id="19" name="正方形/長方形 18"/>
          <p:cNvSpPr/>
          <p:nvPr/>
        </p:nvSpPr>
        <p:spPr>
          <a:xfrm>
            <a:off x="3929063" y="4500563"/>
            <a:ext cx="2357437" cy="357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フレーム</a:t>
            </a:r>
          </a:p>
        </p:txBody>
      </p:sp>
      <p:sp>
        <p:nvSpPr>
          <p:cNvPr id="20" name="正方形/長方形 19"/>
          <p:cNvSpPr/>
          <p:nvPr/>
        </p:nvSpPr>
        <p:spPr>
          <a:xfrm>
            <a:off x="3929063" y="5072063"/>
            <a:ext cx="2357437" cy="357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ビット列→電気信号</a:t>
            </a:r>
          </a:p>
        </p:txBody>
      </p:sp>
      <p:cxnSp>
        <p:nvCxnSpPr>
          <p:cNvPr id="22" name="直線矢印コネクタ 21"/>
          <p:cNvCxnSpPr/>
          <p:nvPr/>
        </p:nvCxnSpPr>
        <p:spPr>
          <a:xfrm rot="5400000">
            <a:off x="4714875" y="3500438"/>
            <a:ext cx="3430587"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右中かっこ 22"/>
          <p:cNvSpPr/>
          <p:nvPr/>
        </p:nvSpPr>
        <p:spPr>
          <a:xfrm>
            <a:off x="6643688" y="1571625"/>
            <a:ext cx="357187" cy="1571625"/>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p>
        </p:txBody>
      </p:sp>
      <p:sp>
        <p:nvSpPr>
          <p:cNvPr id="19475" name="テキスト ボックス 24"/>
          <p:cNvSpPr txBox="1">
            <a:spLocks noChangeArrowheads="1"/>
          </p:cNvSpPr>
          <p:nvPr/>
        </p:nvSpPr>
        <p:spPr bwMode="auto">
          <a:xfrm>
            <a:off x="7000875" y="1857375"/>
            <a:ext cx="1922463" cy="923925"/>
          </a:xfrm>
          <a:prstGeom prst="rect">
            <a:avLst/>
          </a:prstGeom>
          <a:noFill/>
          <a:ln w="9525">
            <a:noFill/>
            <a:miter lim="800000"/>
            <a:headEnd/>
            <a:tailEnd/>
          </a:ln>
        </p:spPr>
        <p:txBody>
          <a:bodyPr wrap="none">
            <a:spAutoFit/>
          </a:bodyPr>
          <a:lstStyle/>
          <a:p>
            <a:r>
              <a:rPr lang="ja-JP" altLang="en-US"/>
              <a:t>レイヤ７～５</a:t>
            </a:r>
            <a:endParaRPr lang="en-US" altLang="ja-JP"/>
          </a:p>
          <a:p>
            <a:r>
              <a:rPr lang="ja-JP" altLang="en-US"/>
              <a:t>ではとくに</a:t>
            </a:r>
            <a:endParaRPr lang="en-US" altLang="ja-JP"/>
          </a:p>
          <a:p>
            <a:r>
              <a:rPr lang="ja-JP" altLang="en-US"/>
              <a:t>制御データはない</a:t>
            </a:r>
          </a:p>
        </p:txBody>
      </p:sp>
      <p:sp>
        <p:nvSpPr>
          <p:cNvPr id="19476" name="テキスト ボックス 26"/>
          <p:cNvSpPr txBox="1">
            <a:spLocks noChangeArrowheads="1"/>
          </p:cNvSpPr>
          <p:nvPr/>
        </p:nvSpPr>
        <p:spPr bwMode="auto">
          <a:xfrm>
            <a:off x="6572250" y="3211513"/>
            <a:ext cx="2441575" cy="646112"/>
          </a:xfrm>
          <a:prstGeom prst="rect">
            <a:avLst/>
          </a:prstGeom>
          <a:noFill/>
          <a:ln w="9525">
            <a:noFill/>
            <a:miter lim="800000"/>
            <a:headEnd/>
            <a:tailEnd/>
          </a:ln>
        </p:spPr>
        <p:txBody>
          <a:bodyPr wrap="none">
            <a:spAutoFit/>
          </a:bodyPr>
          <a:lstStyle/>
          <a:p>
            <a:r>
              <a:rPr lang="ja-JP" altLang="en-US"/>
              <a:t>レイヤ４で制御データを</a:t>
            </a:r>
            <a:endParaRPr lang="en-US" altLang="ja-JP"/>
          </a:p>
          <a:p>
            <a:r>
              <a:rPr lang="ja-JP" altLang="en-US"/>
              <a:t>付与されてセグメント</a:t>
            </a:r>
          </a:p>
        </p:txBody>
      </p:sp>
      <p:sp>
        <p:nvSpPr>
          <p:cNvPr id="19477" name="テキスト ボックス 27"/>
          <p:cNvSpPr txBox="1">
            <a:spLocks noChangeArrowheads="1"/>
          </p:cNvSpPr>
          <p:nvPr/>
        </p:nvSpPr>
        <p:spPr bwMode="auto">
          <a:xfrm>
            <a:off x="6572250" y="3786188"/>
            <a:ext cx="2441575" cy="646112"/>
          </a:xfrm>
          <a:prstGeom prst="rect">
            <a:avLst/>
          </a:prstGeom>
          <a:noFill/>
          <a:ln w="9525">
            <a:noFill/>
            <a:miter lim="800000"/>
            <a:headEnd/>
            <a:tailEnd/>
          </a:ln>
        </p:spPr>
        <p:txBody>
          <a:bodyPr wrap="none">
            <a:spAutoFit/>
          </a:bodyPr>
          <a:lstStyle/>
          <a:p>
            <a:r>
              <a:rPr lang="ja-JP" altLang="en-US"/>
              <a:t>レイヤ３で制御データを</a:t>
            </a:r>
            <a:endParaRPr lang="en-US" altLang="ja-JP"/>
          </a:p>
          <a:p>
            <a:r>
              <a:rPr lang="ja-JP" altLang="en-US"/>
              <a:t>付与されてパケット</a:t>
            </a:r>
          </a:p>
        </p:txBody>
      </p:sp>
      <p:sp>
        <p:nvSpPr>
          <p:cNvPr id="19478" name="テキスト ボックス 28"/>
          <p:cNvSpPr txBox="1">
            <a:spLocks noChangeArrowheads="1"/>
          </p:cNvSpPr>
          <p:nvPr/>
        </p:nvSpPr>
        <p:spPr bwMode="auto">
          <a:xfrm>
            <a:off x="6572250" y="4357688"/>
            <a:ext cx="2441575" cy="646112"/>
          </a:xfrm>
          <a:prstGeom prst="rect">
            <a:avLst/>
          </a:prstGeom>
          <a:noFill/>
          <a:ln w="9525">
            <a:noFill/>
            <a:miter lim="800000"/>
            <a:headEnd/>
            <a:tailEnd/>
          </a:ln>
        </p:spPr>
        <p:txBody>
          <a:bodyPr wrap="none">
            <a:spAutoFit/>
          </a:bodyPr>
          <a:lstStyle/>
          <a:p>
            <a:r>
              <a:rPr lang="ja-JP" altLang="en-US"/>
              <a:t>レイヤ２で制御データを</a:t>
            </a:r>
            <a:endParaRPr lang="en-US" altLang="ja-JP"/>
          </a:p>
          <a:p>
            <a:r>
              <a:rPr lang="ja-JP" altLang="en-US"/>
              <a:t>付与されてフレーム</a:t>
            </a:r>
          </a:p>
        </p:txBody>
      </p:sp>
      <p:sp>
        <p:nvSpPr>
          <p:cNvPr id="19479" name="テキスト ボックス 29"/>
          <p:cNvSpPr txBox="1">
            <a:spLocks noChangeArrowheads="1"/>
          </p:cNvSpPr>
          <p:nvPr/>
        </p:nvSpPr>
        <p:spPr bwMode="auto">
          <a:xfrm>
            <a:off x="6572250" y="4929188"/>
            <a:ext cx="2130425" cy="923925"/>
          </a:xfrm>
          <a:prstGeom prst="rect">
            <a:avLst/>
          </a:prstGeom>
          <a:noFill/>
          <a:ln w="9525">
            <a:noFill/>
            <a:miter lim="800000"/>
            <a:headEnd/>
            <a:tailEnd/>
          </a:ln>
        </p:spPr>
        <p:txBody>
          <a:bodyPr wrap="none">
            <a:spAutoFit/>
          </a:bodyPr>
          <a:lstStyle/>
          <a:p>
            <a:r>
              <a:rPr lang="ja-JP" altLang="en-US"/>
              <a:t>レイヤ１でフレーム</a:t>
            </a:r>
            <a:endParaRPr lang="en-US" altLang="ja-JP"/>
          </a:p>
          <a:p>
            <a:r>
              <a:rPr lang="ja-JP" altLang="en-US"/>
              <a:t>をビット列とみなして</a:t>
            </a:r>
            <a:endParaRPr lang="en-US" altLang="ja-JP"/>
          </a:p>
          <a:p>
            <a:r>
              <a:rPr lang="ja-JP" altLang="en-US"/>
              <a:t>電気信号に変換</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lang="ja-JP" altLang="en-US" smtClean="0"/>
              <a:t>データとデータユニット</a:t>
            </a:r>
            <a:r>
              <a:rPr lang="en-US" altLang="ja-JP" smtClean="0"/>
              <a:t>(TCP/IP</a:t>
            </a:r>
            <a:r>
              <a:rPr lang="ja-JP" altLang="en-US" smtClean="0"/>
              <a:t>の場合</a:t>
            </a:r>
            <a:r>
              <a:rPr lang="en-US" altLang="ja-JP" smtClean="0"/>
              <a:t>)</a:t>
            </a:r>
            <a:endParaRPr lang="ja-JP" altLang="en-US" smtClean="0"/>
          </a:p>
        </p:txBody>
      </p:sp>
      <p:sp>
        <p:nvSpPr>
          <p:cNvPr id="20483" name="コンテンツ プレースホルダ 2"/>
          <p:cNvSpPr>
            <a:spLocks noGrp="1"/>
          </p:cNvSpPr>
          <p:nvPr>
            <p:ph idx="1"/>
          </p:nvPr>
        </p:nvSpPr>
        <p:spPr/>
        <p:txBody>
          <a:bodyPr/>
          <a:lstStyle/>
          <a:p>
            <a:r>
              <a:rPr lang="ja-JP" altLang="en-US" smtClean="0"/>
              <a:t>それぞれで付加される制御データの例</a:t>
            </a:r>
            <a:endParaRPr lang="en-US" altLang="ja-JP" smtClean="0"/>
          </a:p>
          <a:p>
            <a:pPr lvl="1"/>
            <a:r>
              <a:rPr lang="ja-JP" altLang="en-US" smtClean="0"/>
              <a:t>トランスポート層：</a:t>
            </a:r>
            <a:r>
              <a:rPr lang="en-US" altLang="ja-JP" smtClean="0"/>
              <a:t>TCP or UDP</a:t>
            </a:r>
          </a:p>
          <a:p>
            <a:pPr lvl="2"/>
            <a:r>
              <a:rPr lang="ja-JP" altLang="en-US" smtClean="0"/>
              <a:t>発信元、宛先ポート番号等</a:t>
            </a:r>
            <a:endParaRPr lang="en-US" altLang="ja-JP" smtClean="0"/>
          </a:p>
          <a:p>
            <a:pPr lvl="1"/>
            <a:r>
              <a:rPr lang="ja-JP" altLang="en-US" smtClean="0"/>
              <a:t>ネットワーク層：</a:t>
            </a:r>
            <a:r>
              <a:rPr lang="en-US" altLang="ja-JP" smtClean="0"/>
              <a:t>IP</a:t>
            </a:r>
          </a:p>
          <a:p>
            <a:pPr lvl="2"/>
            <a:r>
              <a:rPr lang="ja-JP" altLang="en-US" smtClean="0"/>
              <a:t>発信元、宛先</a:t>
            </a:r>
            <a:r>
              <a:rPr lang="en-US" altLang="ja-JP" smtClean="0"/>
              <a:t>IP</a:t>
            </a:r>
            <a:r>
              <a:rPr lang="ja-JP" altLang="en-US" smtClean="0"/>
              <a:t>アドレス等</a:t>
            </a:r>
            <a:endParaRPr lang="en-US" altLang="ja-JP" smtClean="0"/>
          </a:p>
          <a:p>
            <a:pPr lvl="1"/>
            <a:r>
              <a:rPr lang="ja-JP" altLang="en-US" smtClean="0"/>
              <a:t>データリンク層：イーサネット</a:t>
            </a:r>
            <a:endParaRPr lang="en-US" altLang="ja-JP" smtClean="0"/>
          </a:p>
          <a:p>
            <a:pPr lvl="2"/>
            <a:r>
              <a:rPr lang="ja-JP" altLang="en-US" smtClean="0"/>
              <a:t>発信元、宛先</a:t>
            </a:r>
            <a:r>
              <a:rPr lang="en-US" altLang="ja-JP" smtClean="0"/>
              <a:t>MAC</a:t>
            </a:r>
            <a:r>
              <a:rPr lang="ja-JP" altLang="en-US" smtClean="0"/>
              <a:t>アドレス等</a:t>
            </a:r>
            <a:endParaRPr lang="en-US" altLang="ja-JP" smtClean="0"/>
          </a:p>
          <a:p>
            <a:r>
              <a:rPr lang="ja-JP" altLang="en-US" smtClean="0"/>
              <a:t>特に</a:t>
            </a:r>
            <a:r>
              <a:rPr lang="en-US" altLang="ja-JP" smtClean="0"/>
              <a:t>TCP</a:t>
            </a:r>
            <a:r>
              <a:rPr lang="ja-JP" altLang="en-US" smtClean="0"/>
              <a:t>は信頼性のない</a:t>
            </a:r>
            <a:r>
              <a:rPr lang="en-US" altLang="ja-JP" smtClean="0"/>
              <a:t>IP</a:t>
            </a:r>
            <a:r>
              <a:rPr lang="ja-JP" altLang="en-US" smtClean="0"/>
              <a:t>上で上位のプロトコルに信頼性を提供するため様々な制御データを付与</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lang="en-US" altLang="ja-JP" smtClean="0"/>
              <a:t>Agenda</a:t>
            </a:r>
            <a:endParaRPr lang="ja-JP" altLang="en-US" smtClean="0"/>
          </a:p>
        </p:txBody>
      </p:sp>
      <p:sp>
        <p:nvSpPr>
          <p:cNvPr id="3075" name="コンテンツ プレースホルダ 2"/>
          <p:cNvSpPr>
            <a:spLocks noGrp="1"/>
          </p:cNvSpPr>
          <p:nvPr>
            <p:ph idx="1"/>
          </p:nvPr>
        </p:nvSpPr>
        <p:spPr/>
        <p:txBody>
          <a:bodyPr/>
          <a:lstStyle/>
          <a:p>
            <a:r>
              <a:rPr lang="ja-JP" altLang="en-US" smtClean="0"/>
              <a:t>そもそもネットワークとは？</a:t>
            </a:r>
            <a:endParaRPr lang="en-US" altLang="ja-JP" smtClean="0"/>
          </a:p>
          <a:p>
            <a:r>
              <a:rPr lang="ja-JP" altLang="en-US" smtClean="0"/>
              <a:t>プロトコル</a:t>
            </a:r>
            <a:endParaRPr lang="en-US" altLang="ja-JP" smtClean="0"/>
          </a:p>
          <a:p>
            <a:r>
              <a:rPr lang="en-US" altLang="ja-JP" smtClean="0"/>
              <a:t>OSI</a:t>
            </a:r>
            <a:r>
              <a:rPr lang="ja-JP" altLang="en-US" smtClean="0"/>
              <a:t>参照モデル</a:t>
            </a:r>
            <a:endParaRPr lang="en-US" altLang="ja-JP" smtClean="0"/>
          </a:p>
          <a:p>
            <a:r>
              <a:rPr lang="ja-JP" altLang="en-US" smtClean="0"/>
              <a:t>データとデータユニット</a:t>
            </a:r>
            <a:endParaRPr lang="en-US" altLang="ja-JP" smtClean="0"/>
          </a:p>
          <a:p>
            <a:r>
              <a:rPr lang="ja-JP" altLang="en-US" smtClean="0"/>
              <a:t>ネットワーク機器</a:t>
            </a:r>
            <a:endParaRPr lang="en-US" altLang="ja-JP" smtClean="0"/>
          </a:p>
          <a:p>
            <a:r>
              <a:rPr lang="ja-JP" altLang="en-US" smtClean="0"/>
              <a:t>イーサネットの基本</a:t>
            </a:r>
            <a:endParaRPr lang="en-US" altLang="ja-JP" smtClean="0"/>
          </a:p>
          <a:p>
            <a:endParaRPr lang="en-US" altLang="ja-JP" smtClean="0"/>
          </a:p>
          <a:p>
            <a:r>
              <a:rPr lang="ja-JP" altLang="en-US" smtClean="0"/>
              <a:t>まとめ</a:t>
            </a:r>
            <a:endParaRPr lang="en-US" altLang="ja-JP"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r>
              <a:rPr lang="ja-JP" altLang="en-US" smtClean="0"/>
              <a:t>ネットワーク機器</a:t>
            </a:r>
          </a:p>
        </p:txBody>
      </p:sp>
      <p:sp>
        <p:nvSpPr>
          <p:cNvPr id="21507" name="コンテンツ プレースホルダ 2"/>
          <p:cNvSpPr>
            <a:spLocks noGrp="1"/>
          </p:cNvSpPr>
          <p:nvPr>
            <p:ph idx="1"/>
          </p:nvPr>
        </p:nvSpPr>
        <p:spPr/>
        <p:txBody>
          <a:bodyPr/>
          <a:lstStyle/>
          <a:p>
            <a:r>
              <a:rPr lang="ja-JP" altLang="en-US" smtClean="0"/>
              <a:t>ネットワーク機器には３種類存在</a:t>
            </a:r>
            <a:endParaRPr lang="en-US" altLang="ja-JP" smtClean="0"/>
          </a:p>
          <a:p>
            <a:pPr lvl="1"/>
            <a:r>
              <a:rPr lang="en-US" altLang="ja-JP" smtClean="0"/>
              <a:t>NIC(Network Interface Card)</a:t>
            </a:r>
          </a:p>
          <a:p>
            <a:pPr lvl="2"/>
            <a:r>
              <a:rPr lang="en-US" altLang="ja-JP" smtClean="0"/>
              <a:t>PC</a:t>
            </a:r>
            <a:r>
              <a:rPr lang="ja-JP" altLang="en-US" smtClean="0"/>
              <a:t>をネットワークに接続するための機器</a:t>
            </a:r>
            <a:endParaRPr lang="en-US" altLang="ja-JP" smtClean="0"/>
          </a:p>
          <a:p>
            <a:pPr lvl="2"/>
            <a:r>
              <a:rPr lang="en-US" altLang="ja-JP" smtClean="0"/>
              <a:t>LAN</a:t>
            </a:r>
            <a:r>
              <a:rPr lang="ja-JP" altLang="en-US" smtClean="0"/>
              <a:t>カードとか</a:t>
            </a:r>
            <a:r>
              <a:rPr lang="en-US" altLang="ja-JP" smtClean="0"/>
              <a:t>LAN</a:t>
            </a:r>
            <a:r>
              <a:rPr lang="ja-JP" altLang="en-US" smtClean="0"/>
              <a:t>ボードと呼ばれる</a:t>
            </a:r>
            <a:endParaRPr lang="en-US" altLang="ja-JP" smtClean="0"/>
          </a:p>
          <a:p>
            <a:pPr lvl="1"/>
            <a:r>
              <a:rPr lang="ja-JP" altLang="en-US" smtClean="0"/>
              <a:t>メディア</a:t>
            </a:r>
            <a:endParaRPr lang="en-US" altLang="ja-JP" smtClean="0"/>
          </a:p>
          <a:p>
            <a:pPr lvl="2"/>
            <a:r>
              <a:rPr lang="ja-JP" altLang="en-US" smtClean="0"/>
              <a:t>ネットワーキングメディア、伝送媒体とも呼ばれる</a:t>
            </a:r>
            <a:endParaRPr lang="en-US" altLang="ja-JP" smtClean="0"/>
          </a:p>
          <a:p>
            <a:pPr lvl="2"/>
            <a:r>
              <a:rPr lang="ja-JP" altLang="en-US" smtClean="0"/>
              <a:t>同軸ケーブル、ツイストペアケーブル、光ケーブル</a:t>
            </a:r>
            <a:endParaRPr lang="en-US" altLang="ja-JP" smtClean="0"/>
          </a:p>
          <a:p>
            <a:pPr lvl="2"/>
            <a:r>
              <a:rPr lang="ja-JP" altLang="en-US" smtClean="0"/>
              <a:t>最近は無線も使われる</a:t>
            </a:r>
            <a:endParaRPr lang="en-US" altLang="ja-JP" smtClean="0"/>
          </a:p>
          <a:p>
            <a:pPr lvl="1"/>
            <a:r>
              <a:rPr lang="ja-JP" altLang="en-US" smtClean="0"/>
              <a:t>ネットワーキング・デバイス</a:t>
            </a:r>
            <a:endParaRPr lang="en-US" altLang="ja-JP" smtClean="0"/>
          </a:p>
          <a:p>
            <a:pPr lvl="2"/>
            <a:r>
              <a:rPr lang="ja-JP" altLang="en-US" smtClean="0"/>
              <a:t>通信を制御する機器</a:t>
            </a:r>
            <a:endParaRPr lang="en-US" altLang="ja-JP" smtClean="0"/>
          </a:p>
          <a:p>
            <a:pPr lvl="2"/>
            <a:r>
              <a:rPr lang="ja-JP" altLang="en-US" smtClean="0"/>
              <a:t>リピータ、ブリッジ、ルータ</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r>
              <a:rPr lang="ja-JP" altLang="en-US" smtClean="0"/>
              <a:t>ネットワーク機器</a:t>
            </a:r>
            <a:r>
              <a:rPr lang="en-US" altLang="ja-JP" smtClean="0"/>
              <a:t>(</a:t>
            </a:r>
            <a:r>
              <a:rPr lang="ja-JP" altLang="en-US" smtClean="0"/>
              <a:t>リピータ</a:t>
            </a:r>
            <a:r>
              <a:rPr lang="en-US" altLang="ja-JP" smtClean="0"/>
              <a:t>)</a:t>
            </a:r>
            <a:endParaRPr lang="ja-JP" altLang="en-US" smtClean="0"/>
          </a:p>
        </p:txBody>
      </p:sp>
      <p:sp>
        <p:nvSpPr>
          <p:cNvPr id="22531" name="コンテンツ プレースホルダ 2"/>
          <p:cNvSpPr>
            <a:spLocks noGrp="1"/>
          </p:cNvSpPr>
          <p:nvPr>
            <p:ph idx="1"/>
          </p:nvPr>
        </p:nvSpPr>
        <p:spPr/>
        <p:txBody>
          <a:bodyPr/>
          <a:lstStyle/>
          <a:p>
            <a:r>
              <a:rPr lang="ja-JP" altLang="en-US" smtClean="0"/>
              <a:t>レイヤ１：物理層で制御</a:t>
            </a:r>
            <a:endParaRPr lang="en-US" altLang="ja-JP" smtClean="0"/>
          </a:p>
          <a:p>
            <a:r>
              <a:rPr lang="ja-JP" altLang="en-US" smtClean="0"/>
              <a:t>ケーブルに流れてきた電気信号を増幅・分配</a:t>
            </a:r>
            <a:endParaRPr lang="en-US" altLang="ja-JP" smtClean="0"/>
          </a:p>
          <a:p>
            <a:r>
              <a:rPr lang="ja-JP" altLang="en-US" smtClean="0"/>
              <a:t>複数ポートを持つモノはハブとも呼ばれる</a:t>
            </a:r>
            <a:endParaRPr lang="en-US" altLang="ja-JP" smtClean="0"/>
          </a:p>
          <a:p>
            <a:r>
              <a:rPr lang="ja-JP" altLang="en-US" smtClean="0"/>
              <a:t>コリジョンドメインを分割しないため高速通信に適さず最近は姿を見ない</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lstStyle/>
          <a:p>
            <a:r>
              <a:rPr lang="ja-JP" altLang="en-US" smtClean="0"/>
              <a:t>ネットワーク機器</a:t>
            </a:r>
            <a:r>
              <a:rPr lang="en-US" altLang="ja-JP" smtClean="0"/>
              <a:t>(</a:t>
            </a:r>
            <a:r>
              <a:rPr lang="ja-JP" altLang="en-US" smtClean="0"/>
              <a:t>ブリッジ</a:t>
            </a:r>
            <a:r>
              <a:rPr lang="en-US" altLang="ja-JP" smtClean="0"/>
              <a:t>)</a:t>
            </a:r>
            <a:endParaRPr lang="ja-JP" altLang="en-US" smtClean="0"/>
          </a:p>
        </p:txBody>
      </p:sp>
      <p:sp>
        <p:nvSpPr>
          <p:cNvPr id="23555" name="コンテンツ プレースホルダ 2"/>
          <p:cNvSpPr>
            <a:spLocks noGrp="1"/>
          </p:cNvSpPr>
          <p:nvPr>
            <p:ph idx="1"/>
          </p:nvPr>
        </p:nvSpPr>
        <p:spPr/>
        <p:txBody>
          <a:bodyPr/>
          <a:lstStyle/>
          <a:p>
            <a:r>
              <a:rPr lang="ja-JP" altLang="en-US" smtClean="0"/>
              <a:t>レイヤ２：データリンク層で制御</a:t>
            </a:r>
            <a:endParaRPr lang="en-US" altLang="ja-JP" smtClean="0"/>
          </a:p>
          <a:p>
            <a:r>
              <a:rPr lang="ja-JP" altLang="en-US" smtClean="0"/>
              <a:t>受け取ったフレームを解析して、それを元に制御</a:t>
            </a:r>
            <a:endParaRPr lang="en-US" altLang="ja-JP" smtClean="0"/>
          </a:p>
          <a:p>
            <a:r>
              <a:rPr lang="ja-JP" altLang="en-US" smtClean="0"/>
              <a:t>複数ポートを持つモノをスイッチと呼ぶ</a:t>
            </a:r>
            <a:endParaRPr lang="en-US" altLang="ja-JP" smtClean="0"/>
          </a:p>
          <a:p>
            <a:r>
              <a:rPr lang="ja-JP" altLang="en-US" smtClean="0"/>
              <a:t>コリジョンドメインを分割するがブロードキャストドメインは分割しない</a:t>
            </a:r>
            <a:endParaRPr lang="en-US" altLang="ja-JP" smtClean="0"/>
          </a:p>
          <a:p>
            <a:endParaRPr lang="ja-JP" alt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r>
              <a:rPr lang="ja-JP" altLang="en-US" smtClean="0"/>
              <a:t>ネットワーク機器</a:t>
            </a:r>
            <a:r>
              <a:rPr lang="en-US" altLang="ja-JP" smtClean="0"/>
              <a:t>(</a:t>
            </a:r>
            <a:r>
              <a:rPr lang="ja-JP" altLang="en-US" smtClean="0"/>
              <a:t>ルータ</a:t>
            </a:r>
            <a:r>
              <a:rPr lang="en-US" altLang="ja-JP" smtClean="0"/>
              <a:t>)</a:t>
            </a:r>
            <a:endParaRPr lang="ja-JP" altLang="en-US" smtClean="0"/>
          </a:p>
        </p:txBody>
      </p:sp>
      <p:sp>
        <p:nvSpPr>
          <p:cNvPr id="24579" name="コンテンツ プレースホルダ 2"/>
          <p:cNvSpPr>
            <a:spLocks noGrp="1"/>
          </p:cNvSpPr>
          <p:nvPr>
            <p:ph idx="1"/>
          </p:nvPr>
        </p:nvSpPr>
        <p:spPr/>
        <p:txBody>
          <a:bodyPr/>
          <a:lstStyle/>
          <a:p>
            <a:r>
              <a:rPr lang="ja-JP" altLang="en-US" smtClean="0"/>
              <a:t>レイヤ３：ネットワーク層で制御</a:t>
            </a:r>
            <a:endParaRPr lang="en-US" altLang="ja-JP" smtClean="0"/>
          </a:p>
          <a:p>
            <a:r>
              <a:rPr lang="ja-JP" altLang="en-US" smtClean="0"/>
              <a:t>受け取ったパケットを解析して、ルーティングを行う</a:t>
            </a:r>
            <a:endParaRPr lang="en-US" altLang="ja-JP" smtClean="0"/>
          </a:p>
          <a:p>
            <a:r>
              <a:rPr lang="ja-JP" altLang="en-US" smtClean="0"/>
              <a:t>コリジョンドメインおよびブロードキャストドメインを分割する</a:t>
            </a:r>
            <a:endParaRPr lang="en-US" altLang="ja-JP" smtClean="0"/>
          </a:p>
          <a:p>
            <a:endParaRPr lang="ja-JP" alt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ja-JP" altLang="en-US" smtClean="0"/>
              <a:t>イーサネットの基本</a:t>
            </a:r>
          </a:p>
        </p:txBody>
      </p:sp>
      <p:sp>
        <p:nvSpPr>
          <p:cNvPr id="25603" name="コンテンツ プレースホルダ 2"/>
          <p:cNvSpPr>
            <a:spLocks noGrp="1"/>
          </p:cNvSpPr>
          <p:nvPr>
            <p:ph idx="1"/>
          </p:nvPr>
        </p:nvSpPr>
        <p:spPr/>
        <p:txBody>
          <a:bodyPr/>
          <a:lstStyle/>
          <a:p>
            <a:r>
              <a:rPr lang="en-US" altLang="ja-JP" smtClean="0"/>
              <a:t>CSMA/CD</a:t>
            </a:r>
          </a:p>
          <a:p>
            <a:pPr lvl="1"/>
            <a:r>
              <a:rPr lang="en-US" altLang="ja-JP" smtClean="0"/>
              <a:t>Carrier Sense Multiple Access / Collision Detect</a:t>
            </a:r>
          </a:p>
          <a:p>
            <a:pPr lvl="1"/>
            <a:r>
              <a:rPr lang="ja-JP" altLang="en-US" smtClean="0"/>
              <a:t>キャリア検知・多重アクセス</a:t>
            </a:r>
            <a:r>
              <a:rPr lang="en-US" altLang="ja-JP" smtClean="0"/>
              <a:t>/</a:t>
            </a:r>
            <a:r>
              <a:rPr lang="ja-JP" altLang="en-US" smtClean="0"/>
              <a:t>衝突検出</a:t>
            </a:r>
            <a:endParaRPr lang="en-US" altLang="ja-JP" smtClean="0"/>
          </a:p>
          <a:p>
            <a:r>
              <a:rPr lang="ja-JP" altLang="en-US" smtClean="0"/>
              <a:t>ブロードキャスト</a:t>
            </a:r>
            <a:endParaRPr lang="en-US" altLang="ja-JP" smtClean="0"/>
          </a:p>
          <a:p>
            <a:pPr lvl="1"/>
            <a:r>
              <a:rPr lang="ja-JP" altLang="en-US" smtClean="0"/>
              <a:t>同一の媒体を共有するため、接続デバイスすべてに同じデータを伝送</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r>
              <a:rPr lang="ja-JP" altLang="en-US" smtClean="0"/>
              <a:t>まとめ</a:t>
            </a:r>
          </a:p>
        </p:txBody>
      </p:sp>
      <p:sp>
        <p:nvSpPr>
          <p:cNvPr id="26627" name="コンテンツ プレースホルダ 2"/>
          <p:cNvSpPr>
            <a:spLocks noGrp="1"/>
          </p:cNvSpPr>
          <p:nvPr>
            <p:ph idx="1"/>
          </p:nvPr>
        </p:nvSpPr>
        <p:spPr/>
        <p:txBody>
          <a:bodyPr/>
          <a:lstStyle/>
          <a:p>
            <a:r>
              <a:rPr lang="ja-JP" altLang="en-US" smtClean="0"/>
              <a:t>プロトコル：通信手順のこと</a:t>
            </a:r>
            <a:endParaRPr lang="en-US" altLang="ja-JP" smtClean="0"/>
          </a:p>
          <a:p>
            <a:pPr lvl="1"/>
            <a:r>
              <a:rPr lang="ja-JP" altLang="en-US" smtClean="0"/>
              <a:t>双方同じでないと意味がない</a:t>
            </a:r>
            <a:endParaRPr lang="en-US" altLang="ja-JP" smtClean="0"/>
          </a:p>
          <a:p>
            <a:r>
              <a:rPr lang="en-US" altLang="ja-JP" smtClean="0"/>
              <a:t>OSI</a:t>
            </a:r>
            <a:r>
              <a:rPr lang="ja-JP" altLang="en-US" smtClean="0"/>
              <a:t>参照モデル</a:t>
            </a:r>
            <a:endParaRPr lang="en-US" altLang="ja-JP" smtClean="0"/>
          </a:p>
          <a:p>
            <a:pPr lvl="1"/>
            <a:r>
              <a:rPr lang="ja-JP" altLang="en-US" smtClean="0"/>
              <a:t>通信プロトコルは階層構造</a:t>
            </a:r>
            <a:endParaRPr lang="en-US" altLang="ja-JP" smtClean="0"/>
          </a:p>
          <a:p>
            <a:pPr lvl="1"/>
            <a:r>
              <a:rPr lang="ja-JP" altLang="en-US" smtClean="0"/>
              <a:t>それぞれのレイヤで制御データを付与</a:t>
            </a:r>
            <a:endParaRPr lang="en-US" altLang="ja-JP" smtClean="0"/>
          </a:p>
          <a:p>
            <a:r>
              <a:rPr lang="ja-JP" altLang="en-US" smtClean="0"/>
              <a:t>ネットワーク機器</a:t>
            </a:r>
            <a:endParaRPr lang="en-US" altLang="ja-JP" smtClean="0"/>
          </a:p>
          <a:p>
            <a:pPr lvl="1"/>
            <a:r>
              <a:rPr lang="ja-JP" altLang="en-US" smtClean="0"/>
              <a:t>リピータ、ブリッジ、ルータ</a:t>
            </a:r>
            <a:endParaRPr lang="en-US" altLang="ja-JP" smtClean="0"/>
          </a:p>
          <a:p>
            <a:r>
              <a:rPr lang="ja-JP" altLang="en-US" smtClean="0"/>
              <a:t>イーサネットの基本</a:t>
            </a:r>
            <a:endParaRPr lang="en-US" altLang="ja-JP" smtClean="0"/>
          </a:p>
          <a:p>
            <a:pPr lvl="1"/>
            <a:r>
              <a:rPr lang="en-US" altLang="ja-JP" smtClean="0"/>
              <a:t>CSMA/CD</a:t>
            </a:r>
            <a:r>
              <a:rPr lang="ja-JP" altLang="en-US" smtClean="0"/>
              <a:t>とブロードキャスト</a:t>
            </a:r>
            <a:endParaRPr lang="en-US" altLang="ja-JP"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p:txBody>
          <a:bodyPr/>
          <a:lstStyle/>
          <a:p>
            <a:r>
              <a:rPr lang="ja-JP" altLang="en-US" smtClean="0"/>
              <a:t>参考文献</a:t>
            </a:r>
          </a:p>
        </p:txBody>
      </p:sp>
      <p:sp>
        <p:nvSpPr>
          <p:cNvPr id="27651" name="コンテンツ プレースホルダ 2"/>
          <p:cNvSpPr>
            <a:spLocks noGrp="1"/>
          </p:cNvSpPr>
          <p:nvPr>
            <p:ph idx="1"/>
          </p:nvPr>
        </p:nvSpPr>
        <p:spPr/>
        <p:txBody>
          <a:bodyPr/>
          <a:lstStyle/>
          <a:p>
            <a:r>
              <a:rPr lang="ja-JP" altLang="en-US" smtClean="0"/>
              <a:t>３分間ネットワーキング</a:t>
            </a:r>
            <a:endParaRPr lang="en-US" altLang="ja-JP" smtClean="0"/>
          </a:p>
          <a:p>
            <a:pPr lvl="1"/>
            <a:r>
              <a:rPr lang="en-US" altLang="ja-JP" smtClean="0">
                <a:hlinkClick r:id="rId2"/>
              </a:rPr>
              <a:t>http://www5e.biglobe.ne.jp/~aji/3min/index.html</a:t>
            </a:r>
            <a:endParaRPr lang="en-US" altLang="ja-JP" smtClean="0"/>
          </a:p>
          <a:p>
            <a:pPr lvl="1"/>
            <a:r>
              <a:rPr lang="ja-JP" altLang="en-US" smtClean="0"/>
              <a:t>書籍も出てます。</a:t>
            </a:r>
            <a:r>
              <a:rPr lang="en-US" altLang="ja-JP" smtClean="0"/>
              <a:t>(ISBN:978-4-7741-3279-2)</a:t>
            </a:r>
          </a:p>
          <a:p>
            <a:r>
              <a:rPr lang="ja-JP" altLang="en-US" smtClean="0"/>
              <a:t>マスタリング</a:t>
            </a:r>
            <a:r>
              <a:rPr lang="en-US" altLang="ja-JP" smtClean="0"/>
              <a:t>TCP/IP</a:t>
            </a:r>
            <a:r>
              <a:rPr lang="ja-JP" altLang="en-US" smtClean="0"/>
              <a:t>のシリーズ</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lang="ja-JP" altLang="en-US" smtClean="0"/>
              <a:t>そもそもネットワークとは？</a:t>
            </a:r>
          </a:p>
        </p:txBody>
      </p:sp>
      <p:sp>
        <p:nvSpPr>
          <p:cNvPr id="4099" name="コンテンツ プレースホルダ 2"/>
          <p:cNvSpPr>
            <a:spLocks noGrp="1"/>
          </p:cNvSpPr>
          <p:nvPr>
            <p:ph idx="1"/>
          </p:nvPr>
        </p:nvSpPr>
        <p:spPr/>
        <p:txBody>
          <a:bodyPr/>
          <a:lstStyle/>
          <a:p>
            <a:r>
              <a:rPr lang="ja-JP" altLang="en-US" smtClean="0"/>
              <a:t>本来の意味は「網の目」</a:t>
            </a:r>
            <a:endParaRPr lang="en-US" altLang="ja-JP" smtClean="0"/>
          </a:p>
          <a:p>
            <a:pPr lvl="1"/>
            <a:r>
              <a:rPr lang="ja-JP" altLang="en-US" smtClean="0"/>
              <a:t>派生して「</a:t>
            </a:r>
            <a:r>
              <a:rPr lang="en-US" altLang="ja-JP" smtClean="0"/>
              <a:t>(</a:t>
            </a:r>
            <a:r>
              <a:rPr lang="ja-JP" altLang="en-US" smtClean="0"/>
              <a:t>何かを</a:t>
            </a:r>
            <a:r>
              <a:rPr lang="en-US" altLang="ja-JP" smtClean="0"/>
              <a:t>)</a:t>
            </a:r>
            <a:r>
              <a:rPr lang="ja-JP" altLang="en-US" smtClean="0"/>
              <a:t>網の目に張り巡らせた状態」</a:t>
            </a:r>
            <a:endParaRPr lang="en-US" altLang="ja-JP" smtClean="0"/>
          </a:p>
          <a:p>
            <a:pPr lvl="1"/>
            <a:r>
              <a:rPr lang="ja-JP" altLang="en-US" smtClean="0"/>
              <a:t>「</a:t>
            </a:r>
            <a:r>
              <a:rPr lang="en-US" altLang="ja-JP" smtClean="0"/>
              <a:t>e-Words</a:t>
            </a:r>
            <a:r>
              <a:rPr lang="ja-JP" altLang="en-US" smtClean="0"/>
              <a:t>」によると </a:t>
            </a:r>
            <a:r>
              <a:rPr lang="en-US" altLang="ja-JP" baseline="30000" smtClean="0"/>
              <a:t>(http://e-words.jp/)</a:t>
            </a:r>
          </a:p>
          <a:p>
            <a:pPr lvl="2"/>
            <a:r>
              <a:rPr lang="ja-JP" altLang="en-US" smtClean="0"/>
              <a:t>網という意味の英単語。複数の要素が互いに接続された網状の構造体。ネットワークを構成する各要素のことをノード、ノード間をつなぐ線のことをリンクと言う。</a:t>
            </a:r>
            <a:endParaRPr lang="en-US" altLang="ja-JP" smtClean="0"/>
          </a:p>
          <a:p>
            <a:pPr lvl="1"/>
            <a:r>
              <a:rPr lang="ja-JP" altLang="en-US" smtClean="0"/>
              <a:t>例</a:t>
            </a:r>
            <a:r>
              <a:rPr lang="en-US" altLang="ja-JP" smtClean="0"/>
              <a:t>1)</a:t>
            </a:r>
            <a:r>
              <a:rPr lang="ja-JP" altLang="en-US" smtClean="0"/>
              <a:t>物流ネットワーク</a:t>
            </a:r>
            <a:endParaRPr lang="en-US" altLang="ja-JP" smtClean="0"/>
          </a:p>
          <a:p>
            <a:pPr lvl="1"/>
            <a:r>
              <a:rPr lang="ja-JP" altLang="en-US" smtClean="0"/>
              <a:t>例</a:t>
            </a:r>
            <a:r>
              <a:rPr lang="en-US" altLang="ja-JP" smtClean="0"/>
              <a:t>2)</a:t>
            </a:r>
            <a:r>
              <a:rPr lang="ja-JP" altLang="en-US" smtClean="0"/>
              <a:t>道路ネットワーク</a:t>
            </a:r>
            <a:endParaRPr lang="en-US" altLang="ja-JP" smtClean="0"/>
          </a:p>
          <a:p>
            <a:r>
              <a:rPr lang="ja-JP" altLang="en-US" smtClean="0"/>
              <a:t>今回は「コンピュータ間通信ネットワーク」を勉強します。</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lang="ja-JP" altLang="en-US" smtClean="0"/>
              <a:t>コンピュータ間通信ネットワーク</a:t>
            </a:r>
          </a:p>
        </p:txBody>
      </p:sp>
      <p:pic>
        <p:nvPicPr>
          <p:cNvPr id="5123" name="Picture 2" descr="C:\Documents and Settings\mtera\Local Settings\Temporary Internet Files\Content.IE5\0TSURQGW\MCj04289450000[1].wmf"/>
          <p:cNvPicPr>
            <a:picLocks noChangeAspect="1" noChangeArrowheads="1"/>
          </p:cNvPicPr>
          <p:nvPr/>
        </p:nvPicPr>
        <p:blipFill>
          <a:blip r:embed="rId2"/>
          <a:srcRect/>
          <a:stretch>
            <a:fillRect/>
          </a:stretch>
        </p:blipFill>
        <p:spPr bwMode="auto">
          <a:xfrm>
            <a:off x="1071563" y="1214438"/>
            <a:ext cx="1784350" cy="1277937"/>
          </a:xfrm>
          <a:prstGeom prst="rect">
            <a:avLst/>
          </a:prstGeom>
          <a:noFill/>
          <a:ln w="9525">
            <a:noFill/>
            <a:miter lim="800000"/>
            <a:headEnd/>
            <a:tailEnd/>
          </a:ln>
        </p:spPr>
      </p:pic>
      <p:pic>
        <p:nvPicPr>
          <p:cNvPr id="5124" name="Picture 2" descr="C:\Documents and Settings\mtera\Local Settings\Temporary Internet Files\Content.IE5\0TSURQGW\MCj04289450000[1].wmf"/>
          <p:cNvPicPr>
            <a:picLocks noChangeAspect="1" noChangeArrowheads="1"/>
          </p:cNvPicPr>
          <p:nvPr/>
        </p:nvPicPr>
        <p:blipFill>
          <a:blip r:embed="rId2"/>
          <a:srcRect/>
          <a:stretch>
            <a:fillRect/>
          </a:stretch>
        </p:blipFill>
        <p:spPr bwMode="auto">
          <a:xfrm>
            <a:off x="6572250" y="1214438"/>
            <a:ext cx="1784350" cy="1277937"/>
          </a:xfrm>
          <a:prstGeom prst="rect">
            <a:avLst/>
          </a:prstGeom>
          <a:noFill/>
          <a:ln w="9525">
            <a:noFill/>
            <a:miter lim="800000"/>
            <a:headEnd/>
            <a:tailEnd/>
          </a:ln>
        </p:spPr>
      </p:pic>
      <p:cxnSp>
        <p:nvCxnSpPr>
          <p:cNvPr id="10" name="直線コネクタ 9"/>
          <p:cNvCxnSpPr>
            <a:stCxn id="1026" idx="2"/>
            <a:endCxn id="6" idx="2"/>
          </p:cNvCxnSpPr>
          <p:nvPr/>
        </p:nvCxnSpPr>
        <p:spPr>
          <a:xfrm rot="16200000" flipH="1">
            <a:off x="2856706" y="1599407"/>
            <a:ext cx="1643063" cy="3429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a:stCxn id="1026" idx="2"/>
            <a:endCxn id="5" idx="2"/>
          </p:cNvCxnSpPr>
          <p:nvPr/>
        </p:nvCxnSpPr>
        <p:spPr>
          <a:xfrm rot="5400000">
            <a:off x="642144" y="3313906"/>
            <a:ext cx="2143125" cy="5000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1026" idx="2"/>
            <a:endCxn id="7" idx="2"/>
          </p:cNvCxnSpPr>
          <p:nvPr/>
        </p:nvCxnSpPr>
        <p:spPr>
          <a:xfrm rot="16200000" flipH="1">
            <a:off x="4713288" y="-258762"/>
            <a:ext cx="1587" cy="55006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6" idx="2"/>
            <a:endCxn id="7" idx="2"/>
          </p:cNvCxnSpPr>
          <p:nvPr/>
        </p:nvCxnSpPr>
        <p:spPr>
          <a:xfrm rot="5400000" flipH="1" flipV="1">
            <a:off x="5607050" y="2278063"/>
            <a:ext cx="1643063" cy="20716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a:stCxn id="8" idx="2"/>
            <a:endCxn id="7" idx="2"/>
          </p:cNvCxnSpPr>
          <p:nvPr/>
        </p:nvCxnSpPr>
        <p:spPr>
          <a:xfrm rot="5400000" flipH="1" flipV="1">
            <a:off x="5678488" y="3921125"/>
            <a:ext cx="3214688" cy="3571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stCxn id="8" idx="2"/>
            <a:endCxn id="6" idx="2"/>
          </p:cNvCxnSpPr>
          <p:nvPr/>
        </p:nvCxnSpPr>
        <p:spPr>
          <a:xfrm rot="5400000" flipH="1">
            <a:off x="5464175" y="4064001"/>
            <a:ext cx="1571625" cy="17145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stCxn id="8" idx="2"/>
            <a:endCxn id="52" idx="2"/>
          </p:cNvCxnSpPr>
          <p:nvPr/>
        </p:nvCxnSpPr>
        <p:spPr>
          <a:xfrm rot="5400000">
            <a:off x="4999831" y="3742532"/>
            <a:ext cx="142875" cy="40719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132" name="Picture 2" descr="C:\Documents and Settings\mtera\Local Settings\Temporary Internet Files\Content.IE5\0TSURQGW\MCj04289450000[1].wmf"/>
          <p:cNvPicPr>
            <a:picLocks noChangeAspect="1" noChangeArrowheads="1"/>
          </p:cNvPicPr>
          <p:nvPr/>
        </p:nvPicPr>
        <p:blipFill>
          <a:blip r:embed="rId2"/>
          <a:srcRect/>
          <a:stretch>
            <a:fillRect/>
          </a:stretch>
        </p:blipFill>
        <p:spPr bwMode="auto">
          <a:xfrm>
            <a:off x="4500563" y="2857500"/>
            <a:ext cx="1784350" cy="1277938"/>
          </a:xfrm>
          <a:prstGeom prst="rect">
            <a:avLst/>
          </a:prstGeom>
          <a:noFill/>
          <a:ln w="9525">
            <a:noFill/>
            <a:miter lim="800000"/>
            <a:headEnd/>
            <a:tailEnd/>
          </a:ln>
        </p:spPr>
      </p:pic>
      <p:pic>
        <p:nvPicPr>
          <p:cNvPr id="5133" name="Picture 2" descr="C:\Documents and Settings\mtera\Local Settings\Temporary Internet Files\Content.IE5\0TSURQGW\MCj04289450000[1].wmf"/>
          <p:cNvPicPr>
            <a:picLocks noChangeAspect="1" noChangeArrowheads="1"/>
          </p:cNvPicPr>
          <p:nvPr/>
        </p:nvPicPr>
        <p:blipFill>
          <a:blip r:embed="rId2"/>
          <a:srcRect/>
          <a:stretch>
            <a:fillRect/>
          </a:stretch>
        </p:blipFill>
        <p:spPr bwMode="auto">
          <a:xfrm>
            <a:off x="6215063" y="4429125"/>
            <a:ext cx="1784350" cy="1277938"/>
          </a:xfrm>
          <a:prstGeom prst="rect">
            <a:avLst/>
          </a:prstGeom>
          <a:noFill/>
          <a:ln w="9525">
            <a:noFill/>
            <a:miter lim="800000"/>
            <a:headEnd/>
            <a:tailEnd/>
          </a:ln>
        </p:spPr>
      </p:pic>
      <p:pic>
        <p:nvPicPr>
          <p:cNvPr id="5134" name="Picture 2" descr="C:\Documents and Settings\mtera\Local Settings\Temporary Internet Files\Content.IE5\0TSURQGW\MCj04289450000[1].wmf"/>
          <p:cNvPicPr>
            <a:picLocks noChangeAspect="1" noChangeArrowheads="1"/>
          </p:cNvPicPr>
          <p:nvPr/>
        </p:nvPicPr>
        <p:blipFill>
          <a:blip r:embed="rId2"/>
          <a:srcRect/>
          <a:stretch>
            <a:fillRect/>
          </a:stretch>
        </p:blipFill>
        <p:spPr bwMode="auto">
          <a:xfrm>
            <a:off x="571500" y="3357563"/>
            <a:ext cx="1784350" cy="1277937"/>
          </a:xfrm>
          <a:prstGeom prst="rect">
            <a:avLst/>
          </a:prstGeom>
          <a:noFill/>
          <a:ln w="9525">
            <a:noFill/>
            <a:miter lim="800000"/>
            <a:headEnd/>
            <a:tailEnd/>
          </a:ln>
        </p:spPr>
      </p:pic>
      <p:cxnSp>
        <p:nvCxnSpPr>
          <p:cNvPr id="54" name="直線コネクタ 53"/>
          <p:cNvCxnSpPr>
            <a:stCxn id="52" idx="2"/>
            <a:endCxn id="5" idx="2"/>
          </p:cNvCxnSpPr>
          <p:nvPr/>
        </p:nvCxnSpPr>
        <p:spPr>
          <a:xfrm rot="5400000" flipH="1">
            <a:off x="1642269" y="4456906"/>
            <a:ext cx="1214438" cy="15716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136" name="Picture 2" descr="C:\Documents and Settings\mtera\Local Settings\Temporary Internet Files\Content.IE5\0TSURQGW\MCj04289450000[1].wmf"/>
          <p:cNvPicPr>
            <a:picLocks noChangeAspect="1" noChangeArrowheads="1"/>
          </p:cNvPicPr>
          <p:nvPr/>
        </p:nvPicPr>
        <p:blipFill>
          <a:blip r:embed="rId2"/>
          <a:srcRect/>
          <a:stretch>
            <a:fillRect/>
          </a:stretch>
        </p:blipFill>
        <p:spPr bwMode="auto">
          <a:xfrm>
            <a:off x="2143125" y="4572000"/>
            <a:ext cx="1784350" cy="1277938"/>
          </a:xfrm>
          <a:prstGeom prst="rect">
            <a:avLst/>
          </a:prstGeom>
          <a:noFill/>
          <a:ln w="9525">
            <a:noFill/>
            <a:miter lim="800000"/>
            <a:headEnd/>
            <a:tailEnd/>
          </a:ln>
        </p:spPr>
      </p:pic>
      <p:sp>
        <p:nvSpPr>
          <p:cNvPr id="57" name="角丸四角形 56"/>
          <p:cNvSpPr/>
          <p:nvPr/>
        </p:nvSpPr>
        <p:spPr>
          <a:xfrm>
            <a:off x="4214813" y="2000250"/>
            <a:ext cx="1428750" cy="428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b="1" dirty="0">
                <a:solidFill>
                  <a:schemeClr val="tx1"/>
                </a:solidFill>
              </a:rPr>
              <a:t>データ</a:t>
            </a:r>
          </a:p>
        </p:txBody>
      </p:sp>
      <p:sp>
        <p:nvSpPr>
          <p:cNvPr id="58" name="角丸四角形 57"/>
          <p:cNvSpPr/>
          <p:nvPr/>
        </p:nvSpPr>
        <p:spPr>
          <a:xfrm>
            <a:off x="4429125" y="5286375"/>
            <a:ext cx="1428750" cy="428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b="1" dirty="0">
                <a:solidFill>
                  <a:schemeClr val="tx1"/>
                </a:solidFill>
              </a:rPr>
              <a:t>データ</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r>
              <a:rPr lang="ja-JP" altLang="en-US" smtClean="0"/>
              <a:t>コンピュータ間通信ネットワーク</a:t>
            </a:r>
          </a:p>
        </p:txBody>
      </p:sp>
      <p:sp>
        <p:nvSpPr>
          <p:cNvPr id="6147" name="コンテンツ プレースホルダ 2"/>
          <p:cNvSpPr>
            <a:spLocks noGrp="1"/>
          </p:cNvSpPr>
          <p:nvPr>
            <p:ph idx="1"/>
          </p:nvPr>
        </p:nvSpPr>
        <p:spPr/>
        <p:txBody>
          <a:bodyPr/>
          <a:lstStyle/>
          <a:p>
            <a:r>
              <a:rPr lang="ja-JP" altLang="en-US" smtClean="0"/>
              <a:t>コンピュータ</a:t>
            </a:r>
            <a:r>
              <a:rPr lang="en-US" altLang="ja-JP" smtClean="0"/>
              <a:t>(</a:t>
            </a:r>
            <a:r>
              <a:rPr lang="ja-JP" altLang="en-US" smtClean="0"/>
              <a:t>ノード</a:t>
            </a:r>
            <a:r>
              <a:rPr lang="en-US" altLang="ja-JP" smtClean="0"/>
              <a:t>)</a:t>
            </a:r>
            <a:r>
              <a:rPr lang="ja-JP" altLang="en-US" smtClean="0"/>
              <a:t>間を何らかの媒体</a:t>
            </a:r>
            <a:r>
              <a:rPr lang="en-US" altLang="ja-JP" smtClean="0"/>
              <a:t>(</a:t>
            </a:r>
            <a:r>
              <a:rPr lang="ja-JP" altLang="en-US" smtClean="0"/>
              <a:t>リンク</a:t>
            </a:r>
            <a:r>
              <a:rPr lang="en-US" altLang="ja-JP" smtClean="0"/>
              <a:t>)</a:t>
            </a:r>
            <a:r>
              <a:rPr lang="ja-JP" altLang="en-US" smtClean="0"/>
              <a:t>を介して接続し、データ通信を行うネットワーク</a:t>
            </a:r>
            <a:endParaRPr lang="en-US" altLang="ja-JP" smtClean="0"/>
          </a:p>
          <a:p>
            <a:r>
              <a:rPr lang="ja-JP" altLang="en-US" smtClean="0"/>
              <a:t>初期のネットワーク</a:t>
            </a:r>
            <a:endParaRPr lang="en-US" altLang="ja-JP" smtClean="0"/>
          </a:p>
          <a:p>
            <a:pPr lvl="1"/>
            <a:r>
              <a:rPr lang="ja-JP" altLang="en-US" smtClean="0"/>
              <a:t>人が媒体となってコンピュータ間を渡り歩いていた</a:t>
            </a:r>
            <a:r>
              <a:rPr lang="en-US" altLang="ja-JP" smtClean="0"/>
              <a:t>(</a:t>
            </a:r>
            <a:r>
              <a:rPr lang="ja-JP" altLang="en-US" smtClean="0"/>
              <a:t>スニーカーネットワーク</a:t>
            </a:r>
            <a:r>
              <a:rPr lang="en-US" altLang="ja-JP" smtClean="0"/>
              <a:t>)</a:t>
            </a:r>
            <a:r>
              <a:rPr lang="en-US" altLang="ja-JP" baseline="30000" smtClean="0"/>
              <a:t>(3</a:t>
            </a:r>
            <a:r>
              <a:rPr lang="ja-JP" altLang="en-US" baseline="30000" smtClean="0"/>
              <a:t>分間ネットワーキング</a:t>
            </a:r>
            <a:r>
              <a:rPr lang="en-US" altLang="ja-JP" baseline="30000" smtClean="0"/>
              <a:t>*1</a:t>
            </a:r>
            <a:r>
              <a:rPr lang="ja-JP" altLang="en-US" baseline="30000" smtClean="0"/>
              <a:t>より</a:t>
            </a:r>
            <a:r>
              <a:rPr lang="en-US" altLang="ja-JP" baseline="30000" smtClean="0"/>
              <a:t>)</a:t>
            </a:r>
            <a:endParaRPr lang="ja-JP" altLang="en-US" baseline="30000" smtClean="0"/>
          </a:p>
          <a:p>
            <a:r>
              <a:rPr lang="ja-JP" altLang="en-US" smtClean="0"/>
              <a:t>現在のネットワーク</a:t>
            </a:r>
            <a:endParaRPr lang="en-US" altLang="ja-JP" smtClean="0"/>
          </a:p>
          <a:p>
            <a:pPr lvl="1"/>
            <a:r>
              <a:rPr lang="en-US" altLang="ja-JP" smtClean="0"/>
              <a:t>LAN</a:t>
            </a:r>
          </a:p>
          <a:p>
            <a:pPr lvl="1"/>
            <a:r>
              <a:rPr lang="en-US" altLang="ja-JP" smtClean="0"/>
              <a:t>WAN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r>
              <a:rPr lang="en-US" altLang="ja-JP" smtClean="0"/>
              <a:t>LAN</a:t>
            </a:r>
            <a:r>
              <a:rPr lang="ja-JP" altLang="en-US" smtClean="0"/>
              <a:t>と</a:t>
            </a:r>
            <a:r>
              <a:rPr lang="en-US" altLang="ja-JP" smtClean="0"/>
              <a:t>WAN</a:t>
            </a:r>
            <a:endParaRPr lang="ja-JP" altLang="en-US" smtClean="0"/>
          </a:p>
        </p:txBody>
      </p:sp>
      <p:sp>
        <p:nvSpPr>
          <p:cNvPr id="7171" name="コンテンツ プレースホルダ 2"/>
          <p:cNvSpPr>
            <a:spLocks noGrp="1"/>
          </p:cNvSpPr>
          <p:nvPr>
            <p:ph idx="1"/>
          </p:nvPr>
        </p:nvSpPr>
        <p:spPr/>
        <p:txBody>
          <a:bodyPr/>
          <a:lstStyle/>
          <a:p>
            <a:r>
              <a:rPr lang="en-US" altLang="ja-JP" smtClean="0"/>
              <a:t>LAN(Local Area Network)</a:t>
            </a:r>
          </a:p>
          <a:p>
            <a:pPr lvl="1"/>
            <a:r>
              <a:rPr lang="ja-JP" altLang="en-US" smtClean="0"/>
              <a:t>狭い範囲のネットワーク</a:t>
            </a:r>
            <a:endParaRPr lang="en-US" altLang="ja-JP" smtClean="0"/>
          </a:p>
          <a:p>
            <a:pPr lvl="1"/>
            <a:r>
              <a:rPr lang="ja-JP" altLang="en-US" smtClean="0"/>
              <a:t>いつでも接続可能で高速・高品質</a:t>
            </a:r>
            <a:endParaRPr lang="en-US" altLang="ja-JP" smtClean="0"/>
          </a:p>
          <a:p>
            <a:pPr lvl="1"/>
            <a:r>
              <a:rPr lang="ja-JP" altLang="en-US" smtClean="0"/>
              <a:t>ケーブルは自前で引くので使用料はいらない</a:t>
            </a:r>
            <a:endParaRPr lang="en-US" altLang="ja-JP" smtClean="0"/>
          </a:p>
          <a:p>
            <a:pPr lvl="1"/>
            <a:r>
              <a:rPr lang="en-US" altLang="ja-JP" smtClean="0"/>
              <a:t>(PC</a:t>
            </a:r>
            <a:r>
              <a:rPr lang="ja-JP" altLang="en-US" smtClean="0"/>
              <a:t>等の</a:t>
            </a:r>
            <a:r>
              <a:rPr lang="en-US" altLang="ja-JP" smtClean="0"/>
              <a:t>)</a:t>
            </a:r>
            <a:r>
              <a:rPr lang="ja-JP" altLang="en-US" smtClean="0"/>
              <a:t>デバイス同士を接続</a:t>
            </a:r>
            <a:endParaRPr lang="en-US" altLang="ja-JP" smtClean="0"/>
          </a:p>
          <a:p>
            <a:r>
              <a:rPr lang="en-US" altLang="ja-JP" smtClean="0"/>
              <a:t>WAN(Wide Area Network)</a:t>
            </a:r>
          </a:p>
          <a:p>
            <a:pPr lvl="1"/>
            <a:r>
              <a:rPr lang="ja-JP" altLang="en-US" smtClean="0"/>
              <a:t>広い範囲のネットワーク</a:t>
            </a:r>
            <a:endParaRPr lang="en-US" altLang="ja-JP" smtClean="0"/>
          </a:p>
          <a:p>
            <a:pPr lvl="1"/>
            <a:r>
              <a:rPr lang="ja-JP" altLang="en-US" smtClean="0"/>
              <a:t>いつでも接続可能ではなく、低速・低品質</a:t>
            </a:r>
            <a:endParaRPr lang="en-US" altLang="ja-JP" smtClean="0"/>
          </a:p>
          <a:p>
            <a:pPr lvl="1"/>
            <a:r>
              <a:rPr lang="ja-JP" altLang="en-US" smtClean="0"/>
              <a:t>ケーブルは通信会社から借りるので使用料発生</a:t>
            </a:r>
            <a:endParaRPr lang="en-US" altLang="ja-JP" smtClean="0"/>
          </a:p>
          <a:p>
            <a:pPr lvl="1"/>
            <a:r>
              <a:rPr lang="ja-JP" altLang="en-US" smtClean="0"/>
              <a:t>ネットワーク同士を接続</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ja-JP" altLang="en-US" smtClean="0"/>
              <a:t>プロトコル</a:t>
            </a:r>
          </a:p>
        </p:txBody>
      </p:sp>
      <p:sp>
        <p:nvSpPr>
          <p:cNvPr id="8195" name="コンテンツ プレースホルダ 2"/>
          <p:cNvSpPr>
            <a:spLocks noGrp="1"/>
          </p:cNvSpPr>
          <p:nvPr>
            <p:ph idx="1"/>
          </p:nvPr>
        </p:nvSpPr>
        <p:spPr/>
        <p:txBody>
          <a:bodyPr/>
          <a:lstStyle/>
          <a:p>
            <a:r>
              <a:rPr lang="en-US" altLang="ja-JP" smtClean="0"/>
              <a:t>PC</a:t>
            </a:r>
            <a:r>
              <a:rPr lang="ja-JP" altLang="en-US" smtClean="0"/>
              <a:t>同士の</a:t>
            </a:r>
            <a:r>
              <a:rPr lang="en-US" altLang="ja-JP" smtClean="0"/>
              <a:t>NIC</a:t>
            </a:r>
            <a:r>
              <a:rPr lang="ja-JP" altLang="en-US" smtClean="0"/>
              <a:t>を</a:t>
            </a:r>
            <a:r>
              <a:rPr lang="en-US" altLang="ja-JP" smtClean="0"/>
              <a:t>LAN</a:t>
            </a:r>
            <a:r>
              <a:rPr lang="ja-JP" altLang="en-US" smtClean="0"/>
              <a:t>ケーブルで接続しただけでは通信できない</a:t>
            </a:r>
            <a:endParaRPr lang="en-US" altLang="ja-JP" smtClean="0"/>
          </a:p>
          <a:p>
            <a:r>
              <a:rPr lang="ja-JP" altLang="en-US" smtClean="0"/>
              <a:t>通信の取り決めを設定する必要がある</a:t>
            </a:r>
            <a:endParaRPr lang="en-US" altLang="ja-JP" smtClean="0"/>
          </a:p>
          <a:p>
            <a:r>
              <a:rPr lang="ja-JP" altLang="en-US" smtClean="0"/>
              <a:t>通信の取り決め＝プロトコル</a:t>
            </a:r>
            <a:endParaRPr lang="en-US" altLang="ja-JP" smtClean="0"/>
          </a:p>
          <a:p>
            <a:r>
              <a:rPr lang="ja-JP" altLang="en-US" smtClean="0"/>
              <a:t>現在主流のプロトコルは階層構造</a:t>
            </a:r>
            <a:endParaRPr lang="en-US" altLang="ja-JP" smtClean="0"/>
          </a:p>
          <a:p>
            <a:pPr lvl="1"/>
            <a:r>
              <a:rPr lang="ja-JP" altLang="en-US" smtClean="0"/>
              <a:t>すなわちプロトコルスタックを構成</a:t>
            </a:r>
            <a:endParaRPr lang="en-US" altLang="ja-JP" smtClean="0"/>
          </a:p>
          <a:p>
            <a:pPr lvl="1"/>
            <a:r>
              <a:rPr lang="ja-JP" altLang="en-US" smtClean="0"/>
              <a:t>具体的には</a:t>
            </a:r>
            <a:r>
              <a:rPr lang="en-US" altLang="ja-JP" smtClean="0"/>
              <a:t>TCP/IP</a:t>
            </a:r>
            <a:r>
              <a:rPr lang="ja-JP" altLang="en-US" smtClean="0"/>
              <a:t>を使っている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r>
              <a:rPr lang="en-US" altLang="ja-JP" smtClean="0"/>
              <a:t>OSI</a:t>
            </a:r>
            <a:r>
              <a:rPr lang="ja-JP" altLang="en-US" smtClean="0"/>
              <a:t>参照モデル</a:t>
            </a:r>
          </a:p>
        </p:txBody>
      </p:sp>
      <p:sp>
        <p:nvSpPr>
          <p:cNvPr id="9219" name="コンテンツ プレースホルダ 2"/>
          <p:cNvSpPr>
            <a:spLocks noGrp="1"/>
          </p:cNvSpPr>
          <p:nvPr>
            <p:ph idx="1"/>
          </p:nvPr>
        </p:nvSpPr>
        <p:spPr/>
        <p:txBody>
          <a:bodyPr/>
          <a:lstStyle/>
          <a:p>
            <a:r>
              <a:rPr lang="ja-JP" altLang="en-US" smtClean="0"/>
              <a:t>昔は各デバイスメーカがでんでバラバラなプロトコルを利用</a:t>
            </a:r>
            <a:endParaRPr lang="en-US" altLang="ja-JP" smtClean="0"/>
          </a:p>
          <a:p>
            <a:pPr lvl="1"/>
            <a:r>
              <a:rPr lang="ja-JP" altLang="en-US" smtClean="0"/>
              <a:t>メーカが異なるデバイス間通信をするのに四苦八苦</a:t>
            </a:r>
            <a:endParaRPr lang="en-US" altLang="ja-JP" smtClean="0"/>
          </a:p>
          <a:p>
            <a:r>
              <a:rPr lang="en-US" altLang="ja-JP" smtClean="0"/>
              <a:t>ISO</a:t>
            </a:r>
            <a:r>
              <a:rPr lang="ja-JP" altLang="en-US" smtClean="0"/>
              <a:t>がメーカが異なっても相互通信できるようにネットワークモデルを策定</a:t>
            </a:r>
            <a:endParaRPr lang="en-US" altLang="ja-JP" smtClean="0"/>
          </a:p>
          <a:p>
            <a:pPr lvl="1"/>
            <a:r>
              <a:rPr lang="en-US" altLang="ja-JP" smtClean="0"/>
              <a:t>OSI</a:t>
            </a:r>
            <a:r>
              <a:rPr lang="ja-JP" altLang="en-US" smtClean="0"/>
              <a:t>参照モデル</a:t>
            </a:r>
            <a:r>
              <a:rPr lang="en-US" altLang="ja-JP" smtClean="0"/>
              <a:t/>
            </a:r>
            <a:br>
              <a:rPr lang="en-US" altLang="ja-JP" smtClean="0"/>
            </a:br>
            <a:r>
              <a:rPr lang="en-US" altLang="ja-JP" smtClean="0"/>
              <a:t>Open Systems Interconnection Reference Model</a:t>
            </a:r>
            <a:endParaRPr lang="ja-JP" alt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r>
              <a:rPr lang="en-US" altLang="ja-JP" smtClean="0"/>
              <a:t>OSI</a:t>
            </a:r>
            <a:r>
              <a:rPr lang="ja-JP" altLang="en-US" smtClean="0"/>
              <a:t>参照モデル</a:t>
            </a:r>
            <a:r>
              <a:rPr lang="en-US" altLang="ja-JP" smtClean="0"/>
              <a:t>(</a:t>
            </a:r>
            <a:r>
              <a:rPr lang="ja-JP" altLang="en-US" smtClean="0"/>
              <a:t>手紙の例</a:t>
            </a:r>
            <a:r>
              <a:rPr lang="en-US" altLang="ja-JP" smtClean="0"/>
              <a:t>)</a:t>
            </a:r>
            <a:endParaRPr lang="ja-JP" altLang="en-US" smtClean="0"/>
          </a:p>
        </p:txBody>
      </p:sp>
      <p:sp>
        <p:nvSpPr>
          <p:cNvPr id="10243" name="コンテンツ プレースホルダ 2"/>
          <p:cNvSpPr>
            <a:spLocks noGrp="1"/>
          </p:cNvSpPr>
          <p:nvPr>
            <p:ph idx="1"/>
          </p:nvPr>
        </p:nvSpPr>
        <p:spPr/>
        <p:txBody>
          <a:bodyPr/>
          <a:lstStyle/>
          <a:p>
            <a:r>
              <a:rPr lang="ja-JP" altLang="en-US" smtClean="0"/>
              <a:t>手紙を送ることを考える。</a:t>
            </a:r>
            <a:endParaRPr lang="en-US" altLang="ja-JP" smtClean="0"/>
          </a:p>
          <a:p>
            <a:pPr lvl="1"/>
            <a:r>
              <a:rPr lang="ja-JP" altLang="en-US" smtClean="0"/>
              <a:t>単純に言ってしまえば「手紙を書いて封筒に入れてポストに投函」すること</a:t>
            </a:r>
            <a:endParaRPr lang="en-US" altLang="ja-JP" smtClean="0"/>
          </a:p>
          <a:p>
            <a:pPr lvl="1"/>
            <a:r>
              <a:rPr lang="ja-JP" altLang="en-US" smtClean="0"/>
              <a:t>その後「郵便局員が回収して仕分けして相手の近くの郵便局に運んで相手に届ける」</a:t>
            </a:r>
            <a:endParaRPr lang="en-US" altLang="ja-JP" smtClean="0"/>
          </a:p>
          <a:p>
            <a:pPr lvl="1"/>
            <a:r>
              <a:rPr lang="ja-JP" altLang="en-US" smtClean="0"/>
              <a:t>この手順をおおざっぱに分けると次の事柄のルールを決める必要がある。</a:t>
            </a:r>
            <a:endParaRPr lang="en-US" altLang="ja-JP" smtClean="0"/>
          </a:p>
          <a:p>
            <a:pPr lvl="2"/>
            <a:r>
              <a:rPr lang="ja-JP" altLang="en-US" smtClean="0"/>
              <a:t>内容</a:t>
            </a:r>
            <a:endParaRPr lang="en-US" altLang="ja-JP" smtClean="0"/>
          </a:p>
          <a:p>
            <a:pPr lvl="2"/>
            <a:r>
              <a:rPr lang="ja-JP" altLang="en-US" smtClean="0"/>
              <a:t>表現</a:t>
            </a:r>
            <a:endParaRPr lang="en-US" altLang="ja-JP" smtClean="0"/>
          </a:p>
          <a:p>
            <a:pPr lvl="2"/>
            <a:r>
              <a:rPr lang="ja-JP" altLang="en-US" smtClean="0"/>
              <a:t>伝送物</a:t>
            </a:r>
            <a:endParaRPr lang="en-US" altLang="ja-JP" smtClean="0"/>
          </a:p>
          <a:p>
            <a:pPr lvl="2"/>
            <a:r>
              <a:rPr lang="ja-JP" altLang="en-US" smtClean="0"/>
              <a:t>伝送方法</a:t>
            </a:r>
            <a:endParaRPr lang="en-US" altLang="ja-JP" smtClean="0"/>
          </a:p>
        </p:txBody>
      </p:sp>
    </p:spTree>
  </p:cSld>
  <p:clrMapOvr>
    <a:masterClrMapping/>
  </p:clrMapOvr>
</p:sld>
</file>

<file path=ppt/theme/theme1.xml><?xml version="1.0" encoding="utf-8"?>
<a:theme xmlns:a="http://schemas.openxmlformats.org/drawingml/2006/main" name="スライドマスタN03">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bodyPr rtlCol="0" anchor="ctr"/>
      <a:lstStyle>
        <a:defPPr algn="ctr">
          <a:defRPr kumimoji="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スライドマスタN03</Template>
  <TotalTime>908</TotalTime>
  <Words>1383</Words>
  <Application>Microsoft Office PowerPoint</Application>
  <PresentationFormat>画面に合わせる (4:3)</PresentationFormat>
  <Paragraphs>230</Paragraphs>
  <Slides>26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26</vt:i4>
      </vt:variant>
    </vt:vector>
  </HeadingPairs>
  <TitlesOfParts>
    <vt:vector size="30" baseType="lpstr">
      <vt:lpstr>Arial</vt:lpstr>
      <vt:lpstr>ＭＳ Ｐゴシック</vt:lpstr>
      <vt:lpstr>Calibri</vt:lpstr>
      <vt:lpstr>スライドマスタN03</vt:lpstr>
      <vt:lpstr>勝手にインフラ隊 (の中の人といっしょ) に学ぶネットワーク講座</vt:lpstr>
      <vt:lpstr>Agenda</vt:lpstr>
      <vt:lpstr>そもそもネットワークとは？</vt:lpstr>
      <vt:lpstr>コンピュータ間通信ネットワーク</vt:lpstr>
      <vt:lpstr>コンピュータ間通信ネットワーク</vt:lpstr>
      <vt:lpstr>LANとWAN</vt:lpstr>
      <vt:lpstr>プロトコル</vt:lpstr>
      <vt:lpstr>OSI参照モデル</vt:lpstr>
      <vt:lpstr>OSI参照モデル(手紙の例)</vt:lpstr>
      <vt:lpstr>OSI参照モデル(手紙の例)</vt:lpstr>
      <vt:lpstr>OSI参照モデル(手紙の例)</vt:lpstr>
      <vt:lpstr>OSI参照モデルはなぜ階層構造か？</vt:lpstr>
      <vt:lpstr>OSI参照モデル(７つの階層)</vt:lpstr>
      <vt:lpstr>OSI参照モデル(レイヤ５～７)</vt:lpstr>
      <vt:lpstr>OSI参照モデル(レイヤ３，４)</vt:lpstr>
      <vt:lpstr>OSI参照モデル(レイヤ１，２)</vt:lpstr>
      <vt:lpstr>データとデータユニット(宅配便の例)</vt:lpstr>
      <vt:lpstr>データとデータユニット(TCP/IPの場合)</vt:lpstr>
      <vt:lpstr>データとデータユニット(TCP/IPの場合)</vt:lpstr>
      <vt:lpstr>ネットワーク機器</vt:lpstr>
      <vt:lpstr>ネットワーク機器(リピータ)</vt:lpstr>
      <vt:lpstr>ネットワーク機器(ブリッジ)</vt:lpstr>
      <vt:lpstr>ネットワーク機器(ルータ)</vt:lpstr>
      <vt:lpstr>イーサネットの基本</vt:lpstr>
      <vt:lpstr>まとめ</vt:lpstr>
      <vt:lpstr>参考文献</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勝手にインフラ隊 (の中の人といっしょ) に学ぶネットワーク講座</dc:title>
  <dc:creator>寺澤 真</dc:creator>
  <cp:lastModifiedBy>わんくま同盟</cp:lastModifiedBy>
  <cp:revision>92</cp:revision>
  <dcterms:created xsi:type="dcterms:W3CDTF">2008-07-20T00:50:08Z</dcterms:created>
  <dcterms:modified xsi:type="dcterms:W3CDTF">2008-12-29T14:03:16Z</dcterms:modified>
</cp:coreProperties>
</file>