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FFA605"/>
    <a:srgbClr val="333399"/>
    <a:srgbClr val="FF66FF"/>
    <a:srgbClr val="FF99FF"/>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145" autoAdjust="0"/>
    <p:restoredTop sz="94700" autoAdjust="0"/>
  </p:normalViewPr>
  <p:slideViewPr>
    <p:cSldViewPr>
      <p:cViewPr>
        <p:scale>
          <a:sx n="66" d="100"/>
          <a:sy n="66" d="100"/>
        </p:scale>
        <p:origin x="-2214" y="-9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2253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F4BA5FD3-6E75-43BC-BD54-A3BED85E5AC2}" type="datetimeFigureOut">
              <a:rPr lang="ja-JP" altLang="en-US"/>
              <a:pPr>
                <a:defRPr/>
              </a:pPr>
              <a:t>2008/7/7</a:t>
            </a:fld>
            <a:endParaRPr lang="en-US" altLang="ja-JP"/>
          </a:p>
        </p:txBody>
      </p:sp>
      <p:sp>
        <p:nvSpPr>
          <p:cNvPr id="21508"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253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2253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5ABA1767-CC66-4059-96D4-AB4FAAFB18F2}"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1pPr>
    <a:lvl2pPr marL="4572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2pPr>
    <a:lvl3pPr marL="9144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3pPr>
    <a:lvl4pPr marL="13716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4pPr>
    <a:lvl5pPr marL="18288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rPr>
              <a:t>わんくま</a:t>
            </a:r>
            <a:r>
              <a:rPr kumimoji="0" lang="ja-JP" altLang="en-US" sz="2400" dirty="0">
                <a:solidFill>
                  <a:schemeClr val="tx2"/>
                </a:solidFill>
              </a:rPr>
              <a:t>同盟 東京勉強会 </a:t>
            </a:r>
            <a:r>
              <a:rPr kumimoji="0" lang="en-US" altLang="ja-JP" sz="2400" dirty="0" smtClean="0">
                <a:solidFill>
                  <a:schemeClr val="tx2"/>
                </a:solidFill>
              </a:rPr>
              <a:t>#22</a:t>
            </a:r>
            <a:endParaRPr kumimoji="0" lang="ja-JP" altLang="en-US" sz="24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2130425"/>
            <a:ext cx="7847012" cy="2451100"/>
          </a:xfrm>
        </p:spPr>
        <p:txBody>
          <a:bodyPr/>
          <a:lstStyle/>
          <a:p>
            <a:r>
              <a:rPr lang="ja-JP" altLang="en-US" sz="6000" b="1" dirty="0" smtClean="0"/>
              <a:t>カメラの世界（入口）</a:t>
            </a:r>
          </a:p>
        </p:txBody>
      </p:sp>
      <p:sp>
        <p:nvSpPr>
          <p:cNvPr id="2051" name="Text Box 4"/>
          <p:cNvSpPr txBox="1">
            <a:spLocks noChangeArrowheads="1"/>
          </p:cNvSpPr>
          <p:nvPr/>
        </p:nvSpPr>
        <p:spPr bwMode="auto">
          <a:xfrm>
            <a:off x="7308850" y="5300663"/>
            <a:ext cx="1441450" cy="366712"/>
          </a:xfrm>
          <a:prstGeom prst="rect">
            <a:avLst/>
          </a:prstGeom>
          <a:noFill/>
          <a:ln w="9525">
            <a:noFill/>
            <a:miter lim="800000"/>
            <a:headEnd/>
            <a:tailEnd/>
          </a:ln>
        </p:spPr>
        <p:txBody>
          <a:bodyPr>
            <a:spAutoFit/>
          </a:bodyPr>
          <a:lstStyle/>
          <a:p>
            <a:pPr>
              <a:spcBef>
                <a:spcPct val="50000"/>
              </a:spcBef>
            </a:pPr>
            <a:r>
              <a:rPr lang="en-US" altLang="ja-JP" b="1"/>
              <a:t>By taka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ja-JP" altLang="en-US" dirty="0" smtClean="0"/>
              <a:t>アジェンダ</a:t>
            </a:r>
          </a:p>
        </p:txBody>
      </p:sp>
      <p:sp>
        <p:nvSpPr>
          <p:cNvPr id="4" name="コンテンツ プレースホルダ 3"/>
          <p:cNvSpPr>
            <a:spLocks noGrp="1"/>
          </p:cNvSpPr>
          <p:nvPr>
            <p:ph idx="1"/>
          </p:nvPr>
        </p:nvSpPr>
        <p:spPr/>
        <p:txBody>
          <a:bodyPr/>
          <a:lstStyle/>
          <a:p>
            <a:r>
              <a:rPr kumimoji="1" lang="ja-JP" altLang="en-US" dirty="0" smtClean="0"/>
              <a:t>はじめに</a:t>
            </a:r>
            <a:endParaRPr kumimoji="1" lang="en-US" altLang="ja-JP" dirty="0" smtClean="0"/>
          </a:p>
          <a:p>
            <a:r>
              <a:rPr lang="ja-JP" altLang="en-US" dirty="0" smtClean="0"/>
              <a:t>コンパクトと一眼の違い</a:t>
            </a:r>
            <a:endParaRPr lang="en-US" altLang="ja-JP" dirty="0" smtClean="0"/>
          </a:p>
          <a:p>
            <a:r>
              <a:rPr kumimoji="1" lang="ja-JP" altLang="en-US" dirty="0" smtClean="0"/>
              <a:t>なぜ一眼がいいのか</a:t>
            </a:r>
            <a:endParaRPr kumimoji="1" lang="en-US" altLang="ja-JP" dirty="0" smtClean="0"/>
          </a:p>
          <a:p>
            <a:r>
              <a:rPr lang="ja-JP" altLang="en-US" dirty="0" smtClean="0"/>
              <a:t>おわりに</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6"/>
          <p:cNvSpPr>
            <a:spLocks noGrp="1" noChangeArrowheads="1"/>
          </p:cNvSpPr>
          <p:nvPr>
            <p:ph type="title"/>
          </p:nvPr>
        </p:nvSpPr>
        <p:spPr/>
        <p:txBody>
          <a:bodyPr/>
          <a:lstStyle/>
          <a:p>
            <a:r>
              <a:rPr lang="ja-JP" altLang="en-US" dirty="0" smtClean="0"/>
              <a:t>はじめに</a:t>
            </a:r>
          </a:p>
        </p:txBody>
      </p:sp>
      <p:sp>
        <p:nvSpPr>
          <p:cNvPr id="4099" name="Rectangle 17"/>
          <p:cNvSpPr>
            <a:spLocks noGrp="1" noChangeArrowheads="1"/>
          </p:cNvSpPr>
          <p:nvPr>
            <p:ph type="body" idx="1"/>
          </p:nvPr>
        </p:nvSpPr>
        <p:spPr/>
        <p:txBody>
          <a:bodyPr/>
          <a:lstStyle/>
          <a:p>
            <a:r>
              <a:rPr lang="ja-JP" altLang="en-US" dirty="0" smtClean="0"/>
              <a:t>今回は入口なので深い話はしません（できません）</a:t>
            </a:r>
            <a:endParaRPr lang="en-US" altLang="ja-JP" dirty="0" smtClean="0"/>
          </a:p>
          <a:p>
            <a:r>
              <a:rPr lang="ja-JP" altLang="en-US" dirty="0" smtClean="0"/>
              <a:t>質問は随時（でも難しい質問は答えられませんよ</a:t>
            </a:r>
            <a:r>
              <a:rPr lang="en-US" altLang="ja-JP" dirty="0" smtClean="0"/>
              <a:t>^^;</a:t>
            </a:r>
            <a:r>
              <a:rPr lang="ja-JP" altLang="en-US" dirty="0" smtClean="0"/>
              <a:t>）</a:t>
            </a:r>
            <a:endParaRPr lang="en-US" altLang="ja-JP" dirty="0" smtClean="0"/>
          </a:p>
        </p:txBody>
      </p:sp>
    </p:spTree>
  </p:cSld>
  <p:clrMapOvr>
    <a:masterClrMapping/>
  </p:clrMapOvr>
  <p:transition>
    <p:blind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ja-JP" altLang="en-US" dirty="0" smtClean="0"/>
              <a:t>コンパクトと一眼の違い</a:t>
            </a:r>
          </a:p>
        </p:txBody>
      </p:sp>
      <p:graphicFrame>
        <p:nvGraphicFramePr>
          <p:cNvPr id="4" name="表 3"/>
          <p:cNvGraphicFramePr>
            <a:graphicFrameLocks noGrp="1"/>
          </p:cNvGraphicFramePr>
          <p:nvPr/>
        </p:nvGraphicFramePr>
        <p:xfrm>
          <a:off x="500034" y="1071546"/>
          <a:ext cx="8143932" cy="4464880"/>
        </p:xfrm>
        <a:graphic>
          <a:graphicData uri="http://schemas.openxmlformats.org/drawingml/2006/table">
            <a:tbl>
              <a:tblPr firstRow="1" bandRow="1">
                <a:tableStyleId>{0660B408-B3CF-4A94-85FC-2B1E0A45F4A2}</a:tableStyleId>
              </a:tblPr>
              <a:tblGrid>
                <a:gridCol w="2714644"/>
                <a:gridCol w="2714644"/>
                <a:gridCol w="2714644"/>
              </a:tblGrid>
              <a:tr h="446488">
                <a:tc>
                  <a:txBody>
                    <a:bodyPr/>
                    <a:lstStyle/>
                    <a:p>
                      <a:r>
                        <a:rPr kumimoji="1" lang="ja-JP" altLang="en-US" dirty="0" smtClean="0"/>
                        <a:t>ポイント</a:t>
                      </a:r>
                      <a:endParaRPr kumimoji="1" lang="ja-JP" altLang="en-US" dirty="0"/>
                    </a:p>
                  </a:txBody>
                  <a:tcPr/>
                </a:tc>
                <a:tc>
                  <a:txBody>
                    <a:bodyPr/>
                    <a:lstStyle/>
                    <a:p>
                      <a:r>
                        <a:rPr kumimoji="1" lang="ja-JP" altLang="en-US" dirty="0" smtClean="0"/>
                        <a:t>コンパクト</a:t>
                      </a:r>
                      <a:endParaRPr kumimoji="1" lang="ja-JP" altLang="en-US" dirty="0"/>
                    </a:p>
                  </a:txBody>
                  <a:tcPr/>
                </a:tc>
                <a:tc>
                  <a:txBody>
                    <a:bodyPr/>
                    <a:lstStyle/>
                    <a:p>
                      <a:r>
                        <a:rPr kumimoji="1" lang="ja-JP" altLang="en-US" dirty="0" smtClean="0"/>
                        <a:t>一眼レフ</a:t>
                      </a:r>
                      <a:endParaRPr kumimoji="1" lang="ja-JP" altLang="en-US" dirty="0"/>
                    </a:p>
                  </a:txBody>
                  <a:tcPr/>
                </a:tc>
              </a:tr>
              <a:tr h="446488">
                <a:tc>
                  <a:txBody>
                    <a:bodyPr/>
                    <a:lstStyle/>
                    <a:p>
                      <a:r>
                        <a:rPr kumimoji="1" lang="ja-JP" altLang="en-US" dirty="0" smtClean="0"/>
                        <a:t>大きさ</a:t>
                      </a:r>
                      <a:endParaRPr kumimoji="1" lang="ja-JP" altLang="en-US" dirty="0"/>
                    </a:p>
                  </a:txBody>
                  <a:tcPr/>
                </a:tc>
                <a:tc>
                  <a:txBody>
                    <a:bodyPr/>
                    <a:lstStyle/>
                    <a:p>
                      <a:r>
                        <a:rPr kumimoji="1" lang="ja-JP" altLang="en-US" dirty="0" smtClean="0"/>
                        <a:t>小さい</a:t>
                      </a:r>
                      <a:endParaRPr kumimoji="1" lang="ja-JP" altLang="en-US" dirty="0"/>
                    </a:p>
                  </a:txBody>
                  <a:tcPr/>
                </a:tc>
                <a:tc>
                  <a:txBody>
                    <a:bodyPr/>
                    <a:lstStyle/>
                    <a:p>
                      <a:r>
                        <a:rPr kumimoji="1" lang="ja-JP" altLang="en-US" dirty="0" smtClean="0"/>
                        <a:t>一般的に大きい</a:t>
                      </a:r>
                      <a:endParaRPr kumimoji="1" lang="ja-JP" altLang="en-US" dirty="0"/>
                    </a:p>
                  </a:txBody>
                  <a:tcPr/>
                </a:tc>
              </a:tr>
              <a:tr h="446488">
                <a:tc>
                  <a:txBody>
                    <a:bodyPr/>
                    <a:lstStyle/>
                    <a:p>
                      <a:r>
                        <a:rPr kumimoji="1" lang="ja-JP" altLang="en-US" dirty="0" smtClean="0"/>
                        <a:t>重さ</a:t>
                      </a:r>
                      <a:endParaRPr kumimoji="1" lang="ja-JP" altLang="en-US" dirty="0"/>
                    </a:p>
                  </a:txBody>
                  <a:tcPr/>
                </a:tc>
                <a:tc>
                  <a:txBody>
                    <a:bodyPr/>
                    <a:lstStyle/>
                    <a:p>
                      <a:r>
                        <a:rPr kumimoji="1" lang="ja-JP" altLang="en-US" dirty="0" smtClean="0"/>
                        <a:t>軽い（</a:t>
                      </a:r>
                      <a:r>
                        <a:rPr kumimoji="1" lang="en-US" altLang="ja-JP" dirty="0" smtClean="0"/>
                        <a:t>200g</a:t>
                      </a:r>
                      <a:r>
                        <a:rPr kumimoji="1" lang="ja-JP" altLang="en-US" dirty="0" smtClean="0"/>
                        <a:t>程度？）</a:t>
                      </a:r>
                      <a:endParaRPr kumimoji="1" lang="ja-JP" altLang="en-US" dirty="0"/>
                    </a:p>
                  </a:txBody>
                  <a:tcPr/>
                </a:tc>
                <a:tc>
                  <a:txBody>
                    <a:bodyPr/>
                    <a:lstStyle/>
                    <a:p>
                      <a:r>
                        <a:rPr kumimoji="1" lang="ja-JP" altLang="en-US" dirty="0" smtClean="0"/>
                        <a:t>一般的に重い（</a:t>
                      </a:r>
                      <a:r>
                        <a:rPr kumimoji="1" lang="en-US" altLang="ja-JP" dirty="0" smtClean="0"/>
                        <a:t>500g</a:t>
                      </a:r>
                      <a:r>
                        <a:rPr kumimoji="1" lang="ja-JP" altLang="en-US" dirty="0" smtClean="0"/>
                        <a:t>～）</a:t>
                      </a:r>
                      <a:endParaRPr kumimoji="1" lang="ja-JP" altLang="en-US" dirty="0"/>
                    </a:p>
                  </a:txBody>
                  <a:tcPr/>
                </a:tc>
              </a:tr>
              <a:tr h="446488">
                <a:tc>
                  <a:txBody>
                    <a:bodyPr/>
                    <a:lstStyle/>
                    <a:p>
                      <a:r>
                        <a:rPr kumimoji="1" lang="ja-JP" altLang="en-US" dirty="0" smtClean="0"/>
                        <a:t>レンズ交換</a:t>
                      </a:r>
                      <a:endParaRPr kumimoji="1" lang="ja-JP" altLang="en-US" dirty="0"/>
                    </a:p>
                  </a:txBody>
                  <a:tcPr/>
                </a:tc>
                <a:tc>
                  <a:txBody>
                    <a:bodyPr/>
                    <a:lstStyle/>
                    <a:p>
                      <a:r>
                        <a:rPr kumimoji="1" lang="ja-JP" altLang="en-US" dirty="0" smtClean="0"/>
                        <a:t>交換できない</a:t>
                      </a:r>
                      <a:endParaRPr kumimoji="1" lang="ja-JP" altLang="en-US" dirty="0"/>
                    </a:p>
                  </a:txBody>
                  <a:tcPr/>
                </a:tc>
                <a:tc>
                  <a:txBody>
                    <a:bodyPr/>
                    <a:lstStyle/>
                    <a:p>
                      <a:r>
                        <a:rPr kumimoji="1" lang="ja-JP" altLang="en-US" dirty="0" smtClean="0"/>
                        <a:t>交換できる</a:t>
                      </a:r>
                      <a:endParaRPr kumimoji="1" lang="ja-JP" altLang="en-US" dirty="0"/>
                    </a:p>
                  </a:txBody>
                  <a:tcPr/>
                </a:tc>
              </a:tr>
              <a:tr h="446488">
                <a:tc>
                  <a:txBody>
                    <a:bodyPr/>
                    <a:lstStyle/>
                    <a:p>
                      <a:r>
                        <a:rPr kumimoji="1" lang="ja-JP" altLang="en-US" dirty="0" smtClean="0"/>
                        <a:t>イメージセンサ</a:t>
                      </a:r>
                      <a:endParaRPr kumimoji="1" lang="ja-JP" altLang="en-US" dirty="0"/>
                    </a:p>
                  </a:txBody>
                  <a:tcPr/>
                </a:tc>
                <a:tc>
                  <a:txBody>
                    <a:bodyPr/>
                    <a:lstStyle/>
                    <a:p>
                      <a:r>
                        <a:rPr kumimoji="1" lang="ja-JP" altLang="en-US" dirty="0" smtClean="0"/>
                        <a:t>小さい</a:t>
                      </a:r>
                      <a:endParaRPr kumimoji="1" lang="ja-JP" altLang="en-US" dirty="0"/>
                    </a:p>
                  </a:txBody>
                  <a:tcPr/>
                </a:tc>
                <a:tc>
                  <a:txBody>
                    <a:bodyPr/>
                    <a:lstStyle/>
                    <a:p>
                      <a:r>
                        <a:rPr kumimoji="1" lang="ja-JP" altLang="en-US" dirty="0" smtClean="0"/>
                        <a:t>大きい</a:t>
                      </a:r>
                      <a:endParaRPr kumimoji="1" lang="ja-JP" altLang="en-US" dirty="0"/>
                    </a:p>
                  </a:txBody>
                  <a:tcPr/>
                </a:tc>
              </a:tr>
              <a:tr h="446488">
                <a:tc>
                  <a:txBody>
                    <a:bodyPr/>
                    <a:lstStyle/>
                    <a:p>
                      <a:r>
                        <a:rPr kumimoji="1" lang="ja-JP" altLang="en-US" dirty="0" smtClean="0"/>
                        <a:t>ズーム</a:t>
                      </a:r>
                      <a:endParaRPr kumimoji="1" lang="ja-JP" altLang="en-US" dirty="0"/>
                    </a:p>
                  </a:txBody>
                  <a:tcPr/>
                </a:tc>
                <a:tc>
                  <a:txBody>
                    <a:bodyPr/>
                    <a:lstStyle/>
                    <a:p>
                      <a:r>
                        <a:rPr kumimoji="1" lang="ja-JP" altLang="en-US" dirty="0" smtClean="0"/>
                        <a:t>カメラ本体依存</a:t>
                      </a:r>
                      <a:endParaRPr kumimoji="1" lang="ja-JP" altLang="en-US" dirty="0"/>
                    </a:p>
                  </a:txBody>
                  <a:tcPr/>
                </a:tc>
                <a:tc>
                  <a:txBody>
                    <a:bodyPr/>
                    <a:lstStyle/>
                    <a:p>
                      <a:r>
                        <a:rPr kumimoji="1" lang="ja-JP" altLang="en-US" dirty="0" smtClean="0"/>
                        <a:t>レンズ依存</a:t>
                      </a:r>
                      <a:endParaRPr kumimoji="1" lang="ja-JP" altLang="en-US" dirty="0"/>
                    </a:p>
                  </a:txBody>
                  <a:tcPr/>
                </a:tc>
              </a:tr>
              <a:tr h="446488">
                <a:tc>
                  <a:txBody>
                    <a:bodyPr/>
                    <a:lstStyle/>
                    <a:p>
                      <a:r>
                        <a:rPr kumimoji="1" lang="ja-JP" altLang="en-US" dirty="0" smtClean="0"/>
                        <a:t>手ぶれ補正</a:t>
                      </a:r>
                      <a:endParaRPr kumimoji="1" lang="ja-JP" altLang="en-US" dirty="0"/>
                    </a:p>
                  </a:txBody>
                  <a:tcPr/>
                </a:tc>
                <a:tc>
                  <a:txBody>
                    <a:bodyPr/>
                    <a:lstStyle/>
                    <a:p>
                      <a:r>
                        <a:rPr kumimoji="1" lang="ja-JP" altLang="en-US" dirty="0" smtClean="0"/>
                        <a:t>ボディ内</a:t>
                      </a:r>
                      <a:endParaRPr kumimoji="1" lang="ja-JP" altLang="en-US" dirty="0"/>
                    </a:p>
                  </a:txBody>
                  <a:tcPr/>
                </a:tc>
                <a:tc>
                  <a:txBody>
                    <a:bodyPr/>
                    <a:lstStyle/>
                    <a:p>
                      <a:r>
                        <a:rPr kumimoji="1" lang="ja-JP" altLang="en-US" dirty="0" smtClean="0"/>
                        <a:t>ボディ内 </a:t>
                      </a:r>
                      <a:r>
                        <a:rPr kumimoji="1" lang="en-US" altLang="ja-JP" dirty="0" smtClean="0"/>
                        <a:t>or </a:t>
                      </a:r>
                      <a:r>
                        <a:rPr kumimoji="1" lang="ja-JP" altLang="en-US" dirty="0" smtClean="0"/>
                        <a:t>レンズ内</a:t>
                      </a:r>
                      <a:endParaRPr kumimoji="1" lang="ja-JP" altLang="en-US" dirty="0"/>
                    </a:p>
                  </a:txBody>
                  <a:tcPr/>
                </a:tc>
              </a:tr>
              <a:tr h="446488">
                <a:tc>
                  <a:txBody>
                    <a:bodyPr/>
                    <a:lstStyle/>
                    <a:p>
                      <a:r>
                        <a:rPr kumimoji="1" lang="ja-JP" altLang="en-US" dirty="0" smtClean="0"/>
                        <a:t>ファインダー</a:t>
                      </a:r>
                      <a:endParaRPr kumimoji="1" lang="ja-JP" altLang="en-US" dirty="0"/>
                    </a:p>
                  </a:txBody>
                  <a:tcPr/>
                </a:tc>
                <a:tc>
                  <a:txBody>
                    <a:bodyPr/>
                    <a:lstStyle/>
                    <a:p>
                      <a:r>
                        <a:rPr kumimoji="1" lang="ja-JP" altLang="en-US" dirty="0" smtClean="0"/>
                        <a:t>デジタル</a:t>
                      </a:r>
                      <a:endParaRPr kumimoji="1" lang="ja-JP" altLang="en-US" dirty="0"/>
                    </a:p>
                  </a:txBody>
                  <a:tcPr/>
                </a:tc>
                <a:tc>
                  <a:txBody>
                    <a:bodyPr/>
                    <a:lstStyle/>
                    <a:p>
                      <a:r>
                        <a:rPr kumimoji="1" lang="ja-JP" altLang="en-US" dirty="0" smtClean="0"/>
                        <a:t>光学</a:t>
                      </a:r>
                      <a:endParaRPr kumimoji="1" lang="ja-JP" altLang="en-US" dirty="0"/>
                    </a:p>
                  </a:txBody>
                  <a:tcPr/>
                </a:tc>
              </a:tr>
              <a:tr h="446488">
                <a:tc>
                  <a:txBody>
                    <a:bodyPr/>
                    <a:lstStyle/>
                    <a:p>
                      <a:r>
                        <a:rPr kumimoji="1" lang="ja-JP" altLang="en-US" dirty="0" smtClean="0"/>
                        <a:t>操作性</a:t>
                      </a:r>
                      <a:endParaRPr kumimoji="1" lang="ja-JP" altLang="en-US" dirty="0"/>
                    </a:p>
                  </a:txBody>
                  <a:tcPr/>
                </a:tc>
                <a:tc>
                  <a:txBody>
                    <a:bodyPr/>
                    <a:lstStyle/>
                    <a:p>
                      <a:r>
                        <a:rPr kumimoji="1" lang="ja-JP" altLang="en-US" dirty="0" smtClean="0"/>
                        <a:t>自由度低</a:t>
                      </a:r>
                      <a:endParaRPr kumimoji="1" lang="ja-JP" altLang="en-US" dirty="0"/>
                    </a:p>
                  </a:txBody>
                  <a:tcPr/>
                </a:tc>
                <a:tc>
                  <a:txBody>
                    <a:bodyPr/>
                    <a:lstStyle/>
                    <a:p>
                      <a:r>
                        <a:rPr kumimoji="1" lang="ja-JP" altLang="en-US" dirty="0" smtClean="0"/>
                        <a:t>自由度高</a:t>
                      </a:r>
                      <a:endParaRPr kumimoji="1" lang="ja-JP" altLang="en-US" dirty="0"/>
                    </a:p>
                  </a:txBody>
                  <a:tcPr/>
                </a:tc>
              </a:tr>
              <a:tr h="446488">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なぜ一眼がいいのか</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自分</a:t>
            </a:r>
            <a:r>
              <a:rPr lang="ja-JP" altLang="en-US" dirty="0" smtClean="0"/>
              <a:t>でシャッタースピード</a:t>
            </a:r>
            <a:r>
              <a:rPr lang="en-US" altLang="ja-JP" dirty="0" smtClean="0"/>
              <a:t>(SV)</a:t>
            </a:r>
            <a:r>
              <a:rPr lang="ja-JP" altLang="en-US" dirty="0" err="1" smtClean="0"/>
              <a:t>、</a:t>
            </a:r>
            <a:r>
              <a:rPr lang="ja-JP" altLang="en-US" dirty="0" smtClean="0"/>
              <a:t>絞り</a:t>
            </a:r>
            <a:r>
              <a:rPr lang="en-US" altLang="ja-JP" dirty="0" smtClean="0"/>
              <a:t>(AV)</a:t>
            </a:r>
            <a:r>
              <a:rPr lang="ja-JP" altLang="en-US" dirty="0" smtClean="0"/>
              <a:t>をコントロールできる！</a:t>
            </a:r>
            <a:endParaRPr lang="en-US" altLang="ja-JP" dirty="0" smtClean="0"/>
          </a:p>
          <a:p>
            <a:pPr>
              <a:buNone/>
            </a:pPr>
            <a:r>
              <a:rPr kumimoji="1" lang="en-US" altLang="ja-JP" dirty="0" smtClean="0"/>
              <a:t>	</a:t>
            </a:r>
            <a:r>
              <a:rPr kumimoji="1" lang="en-US" altLang="ja-JP" dirty="0" smtClean="0"/>
              <a:t>- </a:t>
            </a:r>
            <a:r>
              <a:rPr kumimoji="1" lang="ja-JP" altLang="en-US" dirty="0" smtClean="0"/>
              <a:t>コンパクトでも一応できるけど一眼の比ではない。</a:t>
            </a:r>
            <a:endParaRPr kumimoji="1" lang="en-US" altLang="ja-JP" dirty="0" smtClean="0"/>
          </a:p>
          <a:p>
            <a:r>
              <a:rPr lang="ja-JP" altLang="en-US" dirty="0" smtClean="0"/>
              <a:t>用途によってレンズが選択できる！</a:t>
            </a:r>
            <a:endParaRPr lang="en-US" altLang="ja-JP" dirty="0" smtClean="0"/>
          </a:p>
          <a:p>
            <a:pPr>
              <a:buNone/>
            </a:pPr>
            <a:r>
              <a:rPr kumimoji="1" lang="en-US" altLang="ja-JP" dirty="0" smtClean="0"/>
              <a:t>	</a:t>
            </a:r>
            <a:r>
              <a:rPr kumimoji="1" lang="en-US" altLang="ja-JP" dirty="0" smtClean="0"/>
              <a:t>- </a:t>
            </a:r>
            <a:r>
              <a:rPr lang="ja-JP" altLang="en-US" dirty="0" smtClean="0"/>
              <a:t>スナップ用途なら</a:t>
            </a:r>
            <a:r>
              <a:rPr lang="en-US" altLang="ja-JP" dirty="0" smtClean="0"/>
              <a:t>18-250mm</a:t>
            </a:r>
            <a:r>
              <a:rPr lang="ja-JP" altLang="en-US" dirty="0" smtClean="0"/>
              <a:t>とかの高倍率で、とか単焦点（単玉）で足を使って構図を決めるとか色々。</a:t>
            </a:r>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SV</a:t>
            </a:r>
            <a:r>
              <a:rPr kumimoji="1" lang="ja-JP" altLang="en-US" dirty="0" smtClean="0"/>
              <a:t>と</a:t>
            </a:r>
            <a:r>
              <a:rPr kumimoji="1" lang="en-US" altLang="ja-JP" dirty="0" smtClean="0"/>
              <a:t>AV</a:t>
            </a:r>
            <a:r>
              <a:rPr kumimoji="1" lang="ja-JP" altLang="en-US" dirty="0" smtClean="0"/>
              <a:t>をいじるとどうなる？（デモ）</a:t>
            </a:r>
            <a:endParaRPr kumimoji="1" lang="ja-JP" altLang="en-US" dirty="0"/>
          </a:p>
        </p:txBody>
      </p:sp>
      <p:sp>
        <p:nvSpPr>
          <p:cNvPr id="3" name="コンテンツ プレースホルダ 2"/>
          <p:cNvSpPr>
            <a:spLocks noGrp="1"/>
          </p:cNvSpPr>
          <p:nvPr>
            <p:ph idx="1"/>
          </p:nvPr>
        </p:nvSpPr>
        <p:spPr>
          <a:xfrm>
            <a:off x="642910" y="3143248"/>
            <a:ext cx="8229600" cy="785819"/>
          </a:xfrm>
        </p:spPr>
        <p:txBody>
          <a:bodyPr/>
          <a:lstStyle/>
          <a:p>
            <a:pPr>
              <a:buNone/>
            </a:pPr>
            <a:r>
              <a:rPr lang="ja-JP" altLang="en-US" dirty="0" smtClean="0"/>
              <a:t>では撮ってみてそれを表示してしまい</a:t>
            </a:r>
            <a:r>
              <a:rPr lang="ja-JP" altLang="en-US" dirty="0" err="1" smtClean="0"/>
              <a:t>ましょー</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おわりに</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さらっとしゃべってみましたけどどうでしたか？</a:t>
            </a:r>
            <a:r>
              <a:rPr lang="ja-JP" altLang="en-US" dirty="0" smtClean="0"/>
              <a:t>興味を持ってもらえましたか？</a:t>
            </a:r>
            <a:endParaRPr kumimoji="1" lang="en-US" altLang="ja-JP" dirty="0" smtClean="0"/>
          </a:p>
          <a:p>
            <a:pPr>
              <a:buNone/>
            </a:pPr>
            <a:r>
              <a:rPr lang="ja-JP" altLang="en-US" dirty="0" smtClean="0"/>
              <a:t>今はデジタルが主流で撮ったその場で確認できるので現像代も気にしなくて良いのでフィルムの時代と比べて気楽にチャレンジできると思います。</a:t>
            </a:r>
            <a:endParaRPr lang="en-US" altLang="ja-JP" dirty="0" smtClean="0"/>
          </a:p>
          <a:p>
            <a:pPr>
              <a:buNone/>
            </a:pPr>
            <a:r>
              <a:rPr kumimoji="1" lang="ja-JP" altLang="en-US" dirty="0" smtClean="0"/>
              <a:t>（ハマったらフィルムにトライするのもいいと思います）</a:t>
            </a:r>
            <a:endParaRPr kumimoji="1" lang="en-US" altLang="ja-JP" dirty="0" smtClean="0"/>
          </a:p>
          <a:p>
            <a:pPr>
              <a:buNone/>
            </a:pPr>
            <a:r>
              <a:rPr lang="ja-JP" altLang="en-US" smtClean="0"/>
              <a:t>でわでわ。</a:t>
            </a:r>
            <a:endParaRPr kumimoji="1" lang="ja-JP" altLang="en-US" dirty="0"/>
          </a:p>
        </p:txBody>
      </p:sp>
    </p:spTree>
  </p:cSld>
  <p:clrMapOvr>
    <a:masterClrMapping/>
  </p:clrMapOvr>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842</TotalTime>
  <Words>211</Words>
  <Application>Microsoft Office PowerPoint</Application>
  <PresentationFormat>画面に合わせる (4:3)</PresentationFormat>
  <Paragraphs>50</Paragraphs>
  <Slides>7</Slides>
  <Notes>4</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プレゼンテーション1</vt:lpstr>
      <vt:lpstr>カメラの世界（入口）</vt:lpstr>
      <vt:lpstr>アジェンダ</vt:lpstr>
      <vt:lpstr>はじめに</vt:lpstr>
      <vt:lpstr>コンパクトと一眼の違い</vt:lpstr>
      <vt:lpstr>なぜ一眼がいいのか</vt:lpstr>
      <vt:lpstr>SVとAVをいじるとどうなる？（デモ）</vt:lpstr>
      <vt:lpstr>おわりに</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taka</cp:lastModifiedBy>
  <cp:revision>103</cp:revision>
  <dcterms:created xsi:type="dcterms:W3CDTF">2006-05-15T04:25:02Z</dcterms:created>
  <dcterms:modified xsi:type="dcterms:W3CDTF">2008-07-07T14:23:47Z</dcterms:modified>
  <cp:contentStatus>最終版</cp:contentStatus>
</cp:coreProperties>
</file>