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28" autoAdjust="0"/>
  </p:normalViewPr>
  <p:slideViewPr>
    <p:cSldViewPr>
      <p:cViewPr>
        <p:scale>
          <a:sx n="66" d="100"/>
          <a:sy n="66" d="100"/>
        </p:scale>
        <p:origin x="-144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2007/6/5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aseline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localnaka\Desktop\wankuma-logo20.bmp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6165850"/>
            <a:ext cx="152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4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4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4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400" dirty="0" smtClean="0">
                <a:solidFill>
                  <a:schemeClr val="tx2"/>
                </a:solidFill>
                <a:ea typeface="ＭＳ Ｐゴシック" pitchFamily="50" charset="-128"/>
              </a:rPr>
              <a:t>#8</a:t>
            </a:r>
            <a:endParaRPr kumimoji="0" lang="en-US" altLang="ja-JP" sz="24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 bwMode="auto">
          <a:xfrm>
            <a:off x="642910" y="2214554"/>
            <a:ext cx="777240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職業プログラマー向け</a:t>
            </a:r>
            <a:r>
              <a:rPr kumimoji="0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ja-JP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ja-JP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生産性向上の</a:t>
            </a:r>
            <a:r>
              <a:rPr kumimoji="0" lang="ja-JP" altLang="en-US" sz="60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工夫</a:t>
            </a:r>
            <a:endParaRPr kumimoji="0" lang="ja-JP" altLang="en-US" sz="6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371600" y="4929198"/>
            <a:ext cx="727233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lvl="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1900" dirty="0" smtClean="0"/>
              <a:t>2007</a:t>
            </a:r>
            <a:r>
              <a:rPr lang="ja-JP" altLang="en-US" sz="1900" dirty="0" smtClean="0"/>
              <a:t>年</a:t>
            </a:r>
            <a:r>
              <a:rPr lang="en-US" altLang="ja-JP" sz="1900" dirty="0" smtClean="0"/>
              <a:t>6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</a:t>
            </a:r>
            <a:r>
              <a:rPr lang="ja-JP" altLang="en-US" sz="1900" dirty="0" smtClean="0"/>
              <a:t>日</a:t>
            </a:r>
            <a:r>
              <a:rPr kumimoji="1" lang="ja-JP" altLang="en-US" sz="1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Ｒ</a:t>
            </a: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・田中一郎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2200" dirty="0" smtClean="0"/>
              <a:t>http://blogs.wankuma.com/rti/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57554" y="500042"/>
            <a:ext cx="26432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9600" kern="0" dirty="0" smtClean="0">
                <a:solidFill>
                  <a:srgbClr val="FF0000"/>
                </a:solidFill>
              </a:rPr>
              <a:t>Ｒ</a:t>
            </a:r>
            <a:r>
              <a:rPr kumimoji="0" lang="ja-JP" altLang="en-US" sz="9600" kern="0" dirty="0" smtClean="0">
                <a:solidFill>
                  <a:schemeClr val="tx2"/>
                </a:solidFill>
              </a:rPr>
              <a:t>流</a:t>
            </a:r>
            <a:endParaRPr lang="ja-JP" altLang="en-US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できる限り入力しない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Ｑ</a:t>
            </a:r>
            <a:r>
              <a:rPr lang="en-US" altLang="ja-JP" dirty="0" smtClean="0"/>
              <a:t>.</a:t>
            </a:r>
            <a:r>
              <a:rPr lang="ja-JP" altLang="en-US" dirty="0" smtClean="0"/>
              <a:t>最も早くソフトウェアを開発するには？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Ａ</a:t>
            </a:r>
            <a:r>
              <a:rPr lang="en-US" altLang="ja-JP" dirty="0" smtClean="0"/>
              <a:t>.</a:t>
            </a:r>
            <a:r>
              <a:rPr lang="ja-JP" altLang="en-US" dirty="0" smtClean="0"/>
              <a:t>できる限りコーディングしないで完成させる</a:t>
            </a: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デザイナの利用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en-US" altLang="ja-JP" dirty="0" smtClean="0"/>
              <a:t>Microsoft .NET Framework </a:t>
            </a:r>
            <a:r>
              <a:rPr lang="ja-JP" altLang="en-US" dirty="0" smtClean="0"/>
              <a:t>の利用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汎用クラス・メソッド・モジュールの管理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類似コードのコピー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直感的な表現を使う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未来の自分は、他人と同じ。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他人にわかるように書けば、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未来の自分にもわかる。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・・・この表現は直感的ですか？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sz="1800" dirty="0" smtClean="0"/>
          </a:p>
          <a:p>
            <a:pPr eaLnBrk="1" hangingPunct="1">
              <a:buFont typeface="Arial" charset="0"/>
              <a:buNone/>
            </a:pPr>
            <a:r>
              <a:rPr lang="ja-JP" altLang="en-US" sz="1800" dirty="0" smtClean="0"/>
              <a:t>他人が見てもわかりやすいコーディングをするように普段から心がけましょう。</a:t>
            </a:r>
            <a:endParaRPr lang="en-US" altLang="ja-JP" sz="1800" dirty="0" smtClean="0"/>
          </a:p>
          <a:p>
            <a:pPr eaLnBrk="1" hangingPunct="1">
              <a:buFont typeface="Arial" charset="0"/>
              <a:buNone/>
            </a:pPr>
            <a:r>
              <a:rPr lang="ja-JP" altLang="en-US" sz="1800" dirty="0" smtClean="0"/>
              <a:t>何故なら、他人が見てもわかりやすいというのはもちろんですが、</a:t>
            </a:r>
            <a:endParaRPr lang="en-US" altLang="ja-JP" sz="1800" dirty="0" smtClean="0"/>
          </a:p>
          <a:p>
            <a:pPr eaLnBrk="1" hangingPunct="1">
              <a:buFont typeface="Arial" charset="0"/>
              <a:buNone/>
            </a:pPr>
            <a:r>
              <a:rPr lang="ja-JP" altLang="en-US" sz="1800" dirty="0" smtClean="0"/>
              <a:t>数日後、数ヶ月後に、継続して開発している自分が見ても、わかりやすくバグを未然に防ぐことができます。</a:t>
            </a:r>
            <a:endParaRPr lang="en-US" altLang="ja-JP" sz="1800" dirty="0" smtClean="0"/>
          </a:p>
          <a:p>
            <a:pPr eaLnBrk="1" hangingPunct="1">
              <a:buFont typeface="Arial" charset="0"/>
              <a:buNone/>
            </a:pPr>
            <a:endParaRPr lang="en-US" altLang="ja-JP" sz="1800" dirty="0" smtClean="0"/>
          </a:p>
          <a:p>
            <a:pPr eaLnBrk="1" hangingPunct="1">
              <a:buFont typeface="Arial" charset="0"/>
              <a:buNone/>
            </a:pPr>
            <a:endParaRPr lang="en-US" altLang="ja-JP" sz="1200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日本語を有効活用する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ja-JP" dirty="0" smtClean="0"/>
              <a:t>if (Is</a:t>
            </a:r>
            <a:r>
              <a:rPr lang="ja-JP" altLang="en-US" dirty="0" smtClean="0">
                <a:solidFill>
                  <a:srgbClr val="FF0000"/>
                </a:solidFill>
              </a:rPr>
              <a:t>税込み金額</a:t>
            </a:r>
            <a:r>
              <a:rPr lang="en-US" altLang="ja-JP" dirty="0" smtClean="0"/>
              <a:t>()) {</a:t>
            </a:r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return </a:t>
            </a:r>
            <a:r>
              <a:rPr lang="ja-JP" altLang="en-US" dirty="0" smtClean="0">
                <a:solidFill>
                  <a:srgbClr val="FF0000"/>
                </a:solidFill>
              </a:rPr>
              <a:t>金額</a:t>
            </a:r>
            <a:r>
              <a:rPr lang="en-US" altLang="ja-JP" dirty="0" smtClean="0"/>
              <a:t>;</a:t>
            </a:r>
          </a:p>
          <a:p>
            <a:pPr eaLnBrk="1" hangingPunct="1">
              <a:buFont typeface="Arial" charset="0"/>
              <a:buNone/>
            </a:pPr>
            <a:r>
              <a:rPr lang="en-US" altLang="ja-JP" dirty="0" smtClean="0"/>
              <a:t>}</a:t>
            </a:r>
          </a:p>
          <a:p>
            <a:pPr eaLnBrk="1" hangingPunct="1">
              <a:buFont typeface="Arial" charset="0"/>
              <a:buNone/>
            </a:pPr>
            <a:r>
              <a:rPr lang="en-US" altLang="ja-JP" dirty="0" smtClean="0"/>
              <a:t>else {</a:t>
            </a:r>
          </a:p>
          <a:p>
            <a:pPr eaLnBrk="1" hangingPunct="1">
              <a:buFont typeface="Arial" charset="0"/>
              <a:buNone/>
            </a:pPr>
            <a:r>
              <a:rPr lang="en-US" altLang="ja-JP" dirty="0" smtClean="0"/>
              <a:t>    return Calc</a:t>
            </a:r>
            <a:r>
              <a:rPr lang="ja-JP" altLang="en-US" dirty="0" smtClean="0">
                <a:solidFill>
                  <a:srgbClr val="FF0000"/>
                </a:solidFill>
              </a:rPr>
              <a:t>税込み金額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金額</a:t>
            </a:r>
            <a:r>
              <a:rPr lang="en-US" altLang="ja-JP" dirty="0" smtClean="0"/>
              <a:t>);</a:t>
            </a:r>
          </a:p>
          <a:p>
            <a:pPr eaLnBrk="1" hangingPunct="1">
              <a:buFont typeface="Arial" charset="0"/>
              <a:buNone/>
            </a:pPr>
            <a:r>
              <a:rPr lang="en-US" altLang="ja-JP" dirty="0" smtClean="0"/>
              <a:t>}</a:t>
            </a:r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このコードに説明やコメントが必要ですか？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今の開発環境に応じた表現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/>
            <a:r>
              <a:rPr lang="ja-JP" altLang="en-US" dirty="0" smtClean="0"/>
              <a:t>古い慣習なんて、捨て去ろう！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今開発しているソフトウェアは、今の開発環境以外で開発することがありますか？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あるとしたら、どれくらいの比率ですか？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全体を見据えて確実に終わらせる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考え事は大雑把に全体を把握。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Char char="l"/>
            </a:pPr>
            <a:endParaRPr lang="ja-JP" altLang="en-US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行動は、処理の単位を細かく分けて、一つ一つを確実に完了させる。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Char char="l"/>
            </a:pPr>
            <a:endParaRPr lang="ja-JP" altLang="en-US" dirty="0" smtClean="0"/>
          </a:p>
          <a:p>
            <a:pPr eaLnBrk="1" hangingPunct="1">
              <a:buFont typeface="Wingdings" pitchFamily="2" charset="2"/>
              <a:buChar char="l"/>
            </a:pPr>
            <a:r>
              <a:rPr lang="ja-JP" altLang="en-US" dirty="0" smtClean="0"/>
              <a:t>必要に応じて全体を再度調整する。</a:t>
            </a:r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ご清聴ありがとうございました。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皆さんも、月曜日から、</a:t>
            </a: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r>
              <a:rPr lang="ja-JP" altLang="en-US" sz="9600" dirty="0" smtClean="0">
                <a:solidFill>
                  <a:srgbClr val="33CC33"/>
                </a:solidFill>
              </a:rPr>
              <a:t>是非、</a:t>
            </a:r>
            <a:endParaRPr lang="en-US" altLang="ja-JP" sz="9600" dirty="0" smtClean="0">
              <a:solidFill>
                <a:srgbClr val="33CC33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dirty="0" smtClean="0"/>
              <a:t>実践してみて下さい。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algn="r" eaLnBrk="1" hangingPunct="1">
              <a:buFont typeface="Arial" charset="0"/>
              <a:buNone/>
            </a:pPr>
            <a:r>
              <a:rPr lang="en-US" altLang="ja-JP" sz="2800" dirty="0" smtClean="0"/>
              <a:t>http://blogs.wankuma.com/rti/</a:t>
            </a:r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  <a:p>
            <a:pPr eaLnBrk="1" hangingPunct="1">
              <a:buFont typeface="Arial" charset="0"/>
              <a:buNone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dirty="0" smtClean="0"/>
              <a:t>自己紹介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名前：　</a:t>
            </a:r>
            <a:r>
              <a:rPr lang="ja-JP" altLang="en-US" dirty="0" smtClean="0">
                <a:solidFill>
                  <a:srgbClr val="FF0000"/>
                </a:solidFill>
              </a:rPr>
              <a:t>Ｒ</a:t>
            </a:r>
            <a:r>
              <a:rPr lang="ja-JP" altLang="en-US" dirty="0" smtClean="0"/>
              <a:t>・田中一郎（略してＲさん）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職業：　</a:t>
            </a:r>
            <a:r>
              <a:rPr lang="en-US" altLang="ja-JP" dirty="0" smtClean="0"/>
              <a:t>IT</a:t>
            </a:r>
            <a:r>
              <a:rPr lang="ja-JP" altLang="en-US" dirty="0" smtClean="0"/>
              <a:t>関連の、いろんなこと。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果てしなく広く、浅い知識を持った人？</a:t>
            </a: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今回のテーマについて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 Ｒ流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Ｒさんは無駄に長い経験がある。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職業プログラマー向け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ソースコードを作成することで収入を得ている人。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生産性向上の工夫 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solidFill>
                  <a:schemeClr val="bg1">
                    <a:lumMod val="50000"/>
                  </a:schemeClr>
                </a:solidFill>
              </a:rPr>
              <a:t>ソースコードの生産性を向上するための工夫。</a:t>
            </a:r>
            <a:endParaRPr lang="en-US" altLang="ja-JP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生産性向上の秘訣とは？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68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err="1" smtClean="0"/>
              <a:t>ー</a:t>
            </a:r>
            <a:r>
              <a:rPr lang="ja-JP" altLang="en-US" dirty="0" smtClean="0"/>
              <a:t>　あなたは神様を信じますか？　－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会議や外出は </a:t>
            </a:r>
            <a:r>
              <a:rPr lang="en-US" altLang="ja-JP" dirty="0" smtClean="0"/>
              <a:t>15</a:t>
            </a:r>
            <a:r>
              <a:rPr lang="ja-JP" altLang="en-US" dirty="0" smtClean="0"/>
              <a:t>時を中心に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268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そして、最も複雑な仕事は、午前中に。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dirty="0" smtClean="0"/>
          </a:p>
        </p:txBody>
      </p:sp>
      <p:grpSp>
        <p:nvGrpSpPr>
          <p:cNvPr id="2" name="グループ化 44"/>
          <p:cNvGrpSpPr>
            <a:grpSpLocks/>
          </p:cNvGrpSpPr>
          <p:nvPr/>
        </p:nvGrpSpPr>
        <p:grpSpPr bwMode="auto">
          <a:xfrm>
            <a:off x="571472" y="2000240"/>
            <a:ext cx="7786741" cy="1928826"/>
            <a:chOff x="1357290" y="1785926"/>
            <a:chExt cx="6000792" cy="171451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1357290" y="2576507"/>
              <a:ext cx="1285884" cy="9239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最高</a:t>
              </a: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643174" y="2576507"/>
              <a:ext cx="428628" cy="9239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休</a:t>
              </a: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071802" y="2576507"/>
              <a:ext cx="642943" cy="9239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普通</a:t>
              </a: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714745" y="2576507"/>
              <a:ext cx="857256" cy="9239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最低</a:t>
              </a: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572001" y="2576507"/>
              <a:ext cx="1714512" cy="9239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高い</a:t>
              </a: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ja-JP" dirty="0">
                <a:latin typeface="+mn-lt"/>
                <a:ea typeface="+mn-ea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071802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13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500430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14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3929058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15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357686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16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357290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9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785918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10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2214546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11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2643174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12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6072198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20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786314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17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5214942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18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643570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19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6286513" y="2576507"/>
              <a:ext cx="1071569" cy="9239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普通</a:t>
              </a: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→</a:t>
              </a:r>
              <a:endParaRPr lang="en-US" altLang="ja-JP" dirty="0">
                <a:latin typeface="+mn-lt"/>
                <a:ea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latin typeface="+mn-lt"/>
                  <a:ea typeface="+mn-ea"/>
                </a:rPr>
                <a:t>低い</a:t>
              </a:r>
              <a:endParaRPr lang="en-US" altLang="ja-JP" dirty="0">
                <a:latin typeface="+mn-lt"/>
                <a:ea typeface="+mn-ea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929454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20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6500826" y="2208204"/>
              <a:ext cx="428628" cy="36830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dirty="0">
                  <a:latin typeface="+mn-lt"/>
                  <a:ea typeface="+mn-ea"/>
                </a:rPr>
                <a:t>19</a:t>
              </a:r>
              <a:endParaRPr lang="ja-JP" altLang="en-US" dirty="0">
                <a:latin typeface="+mn-lt"/>
                <a:ea typeface="+mn-ea"/>
              </a:endParaRPr>
            </a:p>
          </p:txBody>
        </p:sp>
        <p:sp>
          <p:nvSpPr>
            <p:cNvPr id="6169" name="テキスト ボックス 43"/>
            <p:cNvSpPr txBox="1">
              <a:spLocks noChangeArrowheads="1"/>
            </p:cNvSpPr>
            <p:nvPr/>
          </p:nvSpPr>
          <p:spPr bwMode="auto">
            <a:xfrm>
              <a:off x="3357554" y="1785926"/>
              <a:ext cx="23574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dirty="0">
                  <a:latin typeface="Calibri" pitchFamily="34" charset="0"/>
                </a:rPr>
                <a:t>仕事時間中の効率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休日明けにすぐ仕事開始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268788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r>
              <a:rPr lang="ja-JP" altLang="en-US" dirty="0" smtClean="0"/>
              <a:t>長期休み明けの午前中を無駄にしない。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r>
              <a:rPr lang="ja-JP" altLang="en-US" dirty="0" smtClean="0"/>
              <a:t>休み前に調整しておく。</a:t>
            </a:r>
            <a:endParaRPr lang="en-US" altLang="ja-JP" dirty="0" smtClean="0"/>
          </a:p>
        </p:txBody>
      </p:sp>
      <p:sp>
        <p:nvSpPr>
          <p:cNvPr id="26" name="下矢印 25"/>
          <p:cNvSpPr/>
          <p:nvPr/>
        </p:nvSpPr>
        <p:spPr>
          <a:xfrm>
            <a:off x="4143372" y="3357562"/>
            <a:ext cx="714375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持続させる環境を作る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r>
              <a:rPr lang="ja-JP" altLang="en-US" dirty="0" smtClean="0"/>
              <a:t>相手からの要求をできる限りブロック</a:t>
            </a: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r>
              <a:rPr lang="ja-JP" altLang="en-US" dirty="0" smtClean="0"/>
              <a:t>連絡は、自分のタイミングで行う。</a:t>
            </a: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r>
              <a:rPr lang="ja-JP" altLang="en-US" dirty="0" smtClean="0"/>
              <a:t>音楽（歌なし）を聴くのも良い。</a:t>
            </a: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</p:txBody>
      </p:sp>
      <p:grpSp>
        <p:nvGrpSpPr>
          <p:cNvPr id="2" name="グループ化 23"/>
          <p:cNvGrpSpPr>
            <a:grpSpLocks/>
          </p:cNvGrpSpPr>
          <p:nvPr/>
        </p:nvGrpSpPr>
        <p:grpSpPr bwMode="auto">
          <a:xfrm>
            <a:off x="1428750" y="1571626"/>
            <a:ext cx="6000750" cy="2901949"/>
            <a:chOff x="1428728" y="1571613"/>
            <a:chExt cx="6000792" cy="2902698"/>
          </a:xfrm>
        </p:grpSpPr>
        <p:sp>
          <p:nvSpPr>
            <p:cNvPr id="5" name="右矢印 4"/>
            <p:cNvSpPr/>
            <p:nvPr/>
          </p:nvSpPr>
          <p:spPr>
            <a:xfrm>
              <a:off x="1428728" y="1571613"/>
              <a:ext cx="5572164" cy="92892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 smtClean="0">
                  <a:solidFill>
                    <a:srgbClr val="C00000"/>
                  </a:solidFill>
                </a:rPr>
                <a:t>最大９０分</a:t>
              </a:r>
              <a:r>
                <a:rPr lang="ja-JP" altLang="en-US" dirty="0">
                  <a:solidFill>
                    <a:srgbClr val="C00000"/>
                  </a:solidFill>
                </a:rPr>
                <a:t>を維持</a:t>
              </a:r>
            </a:p>
          </p:txBody>
        </p:sp>
        <p:sp>
          <p:nvSpPr>
            <p:cNvPr id="10" name="下矢印 9"/>
            <p:cNvSpPr/>
            <p:nvPr/>
          </p:nvSpPr>
          <p:spPr>
            <a:xfrm flipV="1">
              <a:off x="1928795" y="2929275"/>
              <a:ext cx="428628" cy="12862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199" name="テキスト ボックス 11"/>
            <p:cNvSpPr txBox="1">
              <a:spLocks noChangeArrowheads="1"/>
            </p:cNvSpPr>
            <p:nvPr/>
          </p:nvSpPr>
          <p:spPr bwMode="auto">
            <a:xfrm>
              <a:off x="1857356" y="2169375"/>
              <a:ext cx="64294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4800">
                  <a:solidFill>
                    <a:srgbClr val="FF0000"/>
                  </a:solidFill>
                </a:rPr>
                <a:t>Ｘ</a:t>
              </a:r>
            </a:p>
          </p:txBody>
        </p:sp>
        <p:sp>
          <p:nvSpPr>
            <p:cNvPr id="13" name="下矢印 12"/>
            <p:cNvSpPr/>
            <p:nvPr/>
          </p:nvSpPr>
          <p:spPr>
            <a:xfrm flipV="1">
              <a:off x="3357555" y="2929275"/>
              <a:ext cx="428628" cy="128620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201" name="テキスト ボックス 13"/>
            <p:cNvSpPr txBox="1">
              <a:spLocks noChangeArrowheads="1"/>
            </p:cNvSpPr>
            <p:nvPr/>
          </p:nvSpPr>
          <p:spPr bwMode="auto">
            <a:xfrm>
              <a:off x="3286116" y="2169375"/>
              <a:ext cx="64294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4800">
                  <a:solidFill>
                    <a:srgbClr val="FF0000"/>
                  </a:solidFill>
                </a:rPr>
                <a:t>Ｘ</a:t>
              </a:r>
            </a:p>
          </p:txBody>
        </p:sp>
        <p:sp>
          <p:nvSpPr>
            <p:cNvPr id="20" name="下矢印 19"/>
            <p:cNvSpPr/>
            <p:nvPr/>
          </p:nvSpPr>
          <p:spPr>
            <a:xfrm>
              <a:off x="7000892" y="2071804"/>
              <a:ext cx="214315" cy="164348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203" name="テキスト ボックス 20"/>
            <p:cNvSpPr txBox="1">
              <a:spLocks noChangeArrowheads="1"/>
            </p:cNvSpPr>
            <p:nvPr/>
          </p:nvSpPr>
          <p:spPr bwMode="auto">
            <a:xfrm>
              <a:off x="6786578" y="3643314"/>
              <a:ext cx="64294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4800">
                  <a:solidFill>
                    <a:srgbClr val="FF0000"/>
                  </a:solidFill>
                </a:rPr>
                <a:t>Ｏ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２つのバランスを考える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最初に苦労すべきか？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毎回苦労すべきか？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大多数がそうであるか？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小数に問題が生じるか？</a:t>
            </a:r>
            <a:endParaRPr lang="en-US" altLang="ja-JP" dirty="0" smtClean="0"/>
          </a:p>
          <a:p>
            <a:pPr eaLnBrk="1" hangingPunct="1">
              <a:buFont typeface="Arial" charset="0"/>
              <a:buNone/>
            </a:pPr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頭の中の情報を素早く出力する</a:t>
            </a: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768850"/>
          </a:xfrm>
        </p:spPr>
        <p:txBody>
          <a:bodyPr/>
          <a:lstStyle/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考え込むより、とにかくコーディングする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ブラインドタッチをマスターする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キーボーダーになる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eaLnBrk="1" hangingPunct="1"/>
            <a:r>
              <a:rPr lang="ja-JP" altLang="en-US" dirty="0" smtClean="0"/>
              <a:t>高速な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で開発する</a:t>
            </a:r>
            <a:endParaRPr lang="en-US" altLang="ja-JP" dirty="0" smtClean="0"/>
          </a:p>
          <a:p>
            <a:pPr eaLnBrk="1" hangingPunct="1"/>
            <a:endParaRPr lang="en-US" altLang="ja-JP" dirty="0" smtClean="0"/>
          </a:p>
          <a:p>
            <a:pPr algn="ctr" eaLnBrk="1" hangingPunct="1">
              <a:buFont typeface="Arial" charset="0"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プレゼンテーション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496</Words>
  <Application>Microsoft Office PowerPoint</Application>
  <PresentationFormat>画面に合わせる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プレゼンテーション1</vt:lpstr>
      <vt:lpstr>スライド 1</vt:lpstr>
      <vt:lpstr>自己紹介</vt:lpstr>
      <vt:lpstr>今回のテーマについて</vt:lpstr>
      <vt:lpstr>生産性向上の秘訣とは？</vt:lpstr>
      <vt:lpstr>会議や外出は 15時を中心に</vt:lpstr>
      <vt:lpstr>休日明けにすぐ仕事開始</vt:lpstr>
      <vt:lpstr>持続させる環境を作る</vt:lpstr>
      <vt:lpstr>２つのバランスを考える</vt:lpstr>
      <vt:lpstr>頭の中の情報を素早く出力する</vt:lpstr>
      <vt:lpstr>できる限り入力しない</vt:lpstr>
      <vt:lpstr>直感的な表現を使う</vt:lpstr>
      <vt:lpstr>日本語を有効活用する</vt:lpstr>
      <vt:lpstr>今の開発環境に応じた表現</vt:lpstr>
      <vt:lpstr>全体を見据えて確実に終わらせる</vt:lpstr>
      <vt:lpstr>ご清聴ありがとうございました。</vt:lpstr>
    </vt:vector>
  </TitlesOfParts>
  <Company>UG Software.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わんくま同盟 大阪勉強会 #1</dc:title>
  <dc:creator>中 博俊</dc:creator>
  <cp:lastModifiedBy>中　博俊</cp:lastModifiedBy>
  <cp:revision>53</cp:revision>
  <dcterms:created xsi:type="dcterms:W3CDTF">2006-05-15T04:25:02Z</dcterms:created>
  <dcterms:modified xsi:type="dcterms:W3CDTF">2007-06-05T10:40:17Z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